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87"/>
  </p:notesMasterIdLst>
  <p:handoutMasterIdLst>
    <p:handoutMasterId r:id="rId88"/>
  </p:handoutMasterIdLst>
  <p:sldIdLst>
    <p:sldId id="256" r:id="rId2"/>
    <p:sldId id="701" r:id="rId3"/>
    <p:sldId id="787" r:id="rId4"/>
    <p:sldId id="788" r:id="rId5"/>
    <p:sldId id="789" r:id="rId6"/>
    <p:sldId id="790" r:id="rId7"/>
    <p:sldId id="791" r:id="rId8"/>
    <p:sldId id="703" r:id="rId9"/>
    <p:sldId id="716" r:id="rId10"/>
    <p:sldId id="697" r:id="rId11"/>
    <p:sldId id="704" r:id="rId12"/>
    <p:sldId id="705" r:id="rId13"/>
    <p:sldId id="706" r:id="rId14"/>
    <p:sldId id="707" r:id="rId15"/>
    <p:sldId id="767" r:id="rId16"/>
    <p:sldId id="768" r:id="rId17"/>
    <p:sldId id="759" r:id="rId18"/>
    <p:sldId id="760" r:id="rId19"/>
    <p:sldId id="769" r:id="rId20"/>
    <p:sldId id="761" r:id="rId21"/>
    <p:sldId id="762" r:id="rId22"/>
    <p:sldId id="770" r:id="rId23"/>
    <p:sldId id="763" r:id="rId24"/>
    <p:sldId id="764" r:id="rId25"/>
    <p:sldId id="771" r:id="rId26"/>
    <p:sldId id="765" r:id="rId27"/>
    <p:sldId id="766" r:id="rId28"/>
    <p:sldId id="772" r:id="rId29"/>
    <p:sldId id="773" r:id="rId30"/>
    <p:sldId id="774" r:id="rId31"/>
    <p:sldId id="775" r:id="rId32"/>
    <p:sldId id="776" r:id="rId33"/>
    <p:sldId id="717" r:id="rId34"/>
    <p:sldId id="777" r:id="rId35"/>
    <p:sldId id="708" r:id="rId36"/>
    <p:sldId id="710" r:id="rId37"/>
    <p:sldId id="711" r:id="rId38"/>
    <p:sldId id="712" r:id="rId39"/>
    <p:sldId id="713" r:id="rId40"/>
    <p:sldId id="714" r:id="rId41"/>
    <p:sldId id="778" r:id="rId42"/>
    <p:sldId id="779" r:id="rId43"/>
    <p:sldId id="780" r:id="rId44"/>
    <p:sldId id="781" r:id="rId45"/>
    <p:sldId id="782" r:id="rId46"/>
    <p:sldId id="718" r:id="rId47"/>
    <p:sldId id="719" r:id="rId48"/>
    <p:sldId id="673" r:id="rId49"/>
    <p:sldId id="729" r:id="rId50"/>
    <p:sldId id="671" r:id="rId51"/>
    <p:sldId id="720" r:id="rId52"/>
    <p:sldId id="733" r:id="rId53"/>
    <p:sldId id="734" r:id="rId54"/>
    <p:sldId id="735" r:id="rId55"/>
    <p:sldId id="683" r:id="rId56"/>
    <p:sldId id="721" r:id="rId57"/>
    <p:sldId id="736" r:id="rId58"/>
    <p:sldId id="737" r:id="rId59"/>
    <p:sldId id="738" r:id="rId60"/>
    <p:sldId id="722" r:id="rId61"/>
    <p:sldId id="739" r:id="rId62"/>
    <p:sldId id="740" r:id="rId63"/>
    <p:sldId id="741" r:id="rId64"/>
    <p:sldId id="715" r:id="rId65"/>
    <p:sldId id="742" r:id="rId66"/>
    <p:sldId id="743" r:id="rId67"/>
    <p:sldId id="744" r:id="rId68"/>
    <p:sldId id="745" r:id="rId69"/>
    <p:sldId id="746" r:id="rId70"/>
    <p:sldId id="747" r:id="rId71"/>
    <p:sldId id="748" r:id="rId72"/>
    <p:sldId id="749" r:id="rId73"/>
    <p:sldId id="750" r:id="rId74"/>
    <p:sldId id="751" r:id="rId75"/>
    <p:sldId id="752" r:id="rId76"/>
    <p:sldId id="753" r:id="rId77"/>
    <p:sldId id="754" r:id="rId78"/>
    <p:sldId id="755" r:id="rId79"/>
    <p:sldId id="756" r:id="rId80"/>
    <p:sldId id="757" r:id="rId81"/>
    <p:sldId id="758" r:id="rId82"/>
    <p:sldId id="783" r:id="rId83"/>
    <p:sldId id="698" r:id="rId84"/>
    <p:sldId id="784" r:id="rId85"/>
    <p:sldId id="785" r:id="rId86"/>
  </p:sldIdLst>
  <p:sldSz cx="12192000" cy="6858000"/>
  <p:notesSz cx="6858000" cy="9144000"/>
  <p:custDataLst>
    <p:tags r:id="rId8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687"/>
    <a:srgbClr val="C5C000"/>
    <a:srgbClr val="4BD0FF"/>
    <a:srgbClr val="7C35B1"/>
    <a:srgbClr val="E55037"/>
    <a:srgbClr val="15C52A"/>
    <a:srgbClr val="20E838"/>
    <a:srgbClr val="C96009"/>
    <a:srgbClr val="F97D09"/>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189" autoAdjust="0"/>
  </p:normalViewPr>
  <p:slideViewPr>
    <p:cSldViewPr snapToGrid="0">
      <p:cViewPr varScale="1">
        <p:scale>
          <a:sx n="106" d="100"/>
          <a:sy n="106" d="100"/>
        </p:scale>
        <p:origin x="7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30082C-AC5C-58F1-ADF1-5EDC47B152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FFAD857-1BA1-C37D-7155-6F26247DCD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6B77B5-9502-45C8-A10B-5A3D0F1C79C1}" type="datetimeFigureOut">
              <a:rPr lang="en-IN" smtClean="0"/>
              <a:t>11-10-2024</a:t>
            </a:fld>
            <a:endParaRPr lang="en-IN"/>
          </a:p>
        </p:txBody>
      </p:sp>
      <p:sp>
        <p:nvSpPr>
          <p:cNvPr id="4" name="Footer Placeholder 3">
            <a:extLst>
              <a:ext uri="{FF2B5EF4-FFF2-40B4-BE49-F238E27FC236}">
                <a16:creationId xmlns:a16="http://schemas.microsoft.com/office/drawing/2014/main" id="{28D60F29-A7B2-215F-8594-6AE17C74A29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2D96F5A-52BB-F381-F807-2526146DA2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279E2A-05DC-4276-85AA-3264E001A301}" type="slidenum">
              <a:rPr lang="en-IN" smtClean="0"/>
              <a:t>‹#›</a:t>
            </a:fld>
            <a:endParaRPr lang="en-IN"/>
          </a:p>
        </p:txBody>
      </p:sp>
    </p:spTree>
    <p:extLst>
      <p:ext uri="{BB962C8B-B14F-4D97-AF65-F5344CB8AC3E}">
        <p14:creationId xmlns:p14="http://schemas.microsoft.com/office/powerpoint/2010/main" val="14775464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32EB2-B921-4BAB-8592-687CE0438513}" type="datetimeFigureOut">
              <a:rPr lang="en-IN" smtClean="0"/>
              <a:t>11-10-2024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3A21DF-61C9-4372-AE69-2910863D0D60}" type="slidenum">
              <a:rPr lang="en-IN" smtClean="0"/>
              <a:t>‹#›</a:t>
            </a:fld>
            <a:endParaRPr lang="en-IN"/>
          </a:p>
        </p:txBody>
      </p:sp>
    </p:spTree>
    <p:extLst>
      <p:ext uri="{BB962C8B-B14F-4D97-AF65-F5344CB8AC3E}">
        <p14:creationId xmlns:p14="http://schemas.microsoft.com/office/powerpoint/2010/main" val="12731108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18503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9577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52095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84874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19837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644333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8637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68063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710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04386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0698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97134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22842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55006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37722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06508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6864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13730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51050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44335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02803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49220" y="3011246"/>
            <a:ext cx="7893558" cy="757554"/>
          </a:xfrm>
          <a:prstGeom prst="rect">
            <a:avLst/>
          </a:prstGeom>
        </p:spPr>
        <p:txBody>
          <a:bodyPr wrap="square" lIns="0" tIns="0" rIns="0" bIns="0">
            <a:spAutoFit/>
          </a:bodyPr>
          <a:lstStyle>
            <a:lvl1pPr>
              <a:defRPr sz="4800" b="0" i="0">
                <a:solidFill>
                  <a:schemeClr val="bg1"/>
                </a:solidFill>
                <a:latin typeface="Bahnschrift"/>
                <a:cs typeface="Bahnschrif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1C87332-D8BC-43CC-AB55-41D6C6B29A8D}" type="datetime1">
              <a:rPr lang="en-US" smtClean="0"/>
              <a:t>10/11/2024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8938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Bahnschrift"/>
                <a:cs typeface="Bahnschrif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7" name="Date Placeholder 6">
            <a:extLst>
              <a:ext uri="{FF2B5EF4-FFF2-40B4-BE49-F238E27FC236}">
                <a16:creationId xmlns:a16="http://schemas.microsoft.com/office/drawing/2014/main" id="{6D1B7FD8-6DE2-E707-8935-39C144FAEADA}"/>
              </a:ext>
            </a:extLst>
          </p:cNvPr>
          <p:cNvSpPr>
            <a:spLocks noGrp="1"/>
          </p:cNvSpPr>
          <p:nvPr>
            <p:ph type="dt" sz="half" idx="10"/>
          </p:nvPr>
        </p:nvSpPr>
        <p:spPr/>
        <p:txBody>
          <a:bodyPr/>
          <a:lstStyle/>
          <a:p>
            <a:fld id="{4A8BEE81-5FBB-4AB5-8AAB-C0E5CECAD01B}" type="datetime1">
              <a:rPr lang="en-US" smtClean="0"/>
              <a:t>10/11/2024</a:t>
            </a:fld>
            <a:endParaRPr lang="en-US"/>
          </a:p>
        </p:txBody>
      </p:sp>
      <p:sp>
        <p:nvSpPr>
          <p:cNvPr id="8" name="Footer Placeholder 7">
            <a:extLst>
              <a:ext uri="{FF2B5EF4-FFF2-40B4-BE49-F238E27FC236}">
                <a16:creationId xmlns:a16="http://schemas.microsoft.com/office/drawing/2014/main" id="{3C16E30A-873D-D36C-C7C9-AE2A31211F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13D719-BCD6-0BBF-8CAD-D77AB44B7EE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63772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Bahnschrift"/>
                <a:cs typeface="Bahnschrif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5D0BA876-1F32-45E1-9E9D-48D6F375E9CE}" type="datetime1">
              <a:rPr lang="en-US" smtClean="0"/>
              <a:t>10/11/2024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57380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Bahnschrift"/>
                <a:cs typeface="Bahnschrif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A631E5B-E37D-4C9E-B16A-0C3E92F305F3}" type="datetime1">
              <a:rPr lang="en-US" smtClean="0"/>
              <a:t>10/11/2024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2419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CE54BA3-BDA7-45B5-9DDA-83F4E611211C}" type="datetime1">
              <a:rPr lang="en-US" smtClean="0"/>
              <a:t>10/11/2024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589433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1999" cy="6857998"/>
          </a:xfrm>
          <a:prstGeom prst="rect">
            <a:avLst/>
          </a:prstGeom>
        </p:spPr>
      </p:pic>
      <p:sp>
        <p:nvSpPr>
          <p:cNvPr id="2" name="Holder 2"/>
          <p:cNvSpPr>
            <a:spLocks noGrp="1"/>
          </p:cNvSpPr>
          <p:nvPr>
            <p:ph type="title"/>
          </p:nvPr>
        </p:nvSpPr>
        <p:spPr>
          <a:xfrm>
            <a:off x="78739" y="212293"/>
            <a:ext cx="12034520" cy="635000"/>
          </a:xfrm>
          <a:prstGeom prst="rect">
            <a:avLst/>
          </a:prstGeom>
        </p:spPr>
        <p:txBody>
          <a:bodyPr wrap="square" lIns="0" tIns="0" rIns="0" bIns="0">
            <a:spAutoFit/>
          </a:bodyPr>
          <a:lstStyle>
            <a:lvl1pPr>
              <a:defRPr sz="4000" b="0" i="0">
                <a:solidFill>
                  <a:schemeClr val="tx1"/>
                </a:solidFill>
                <a:latin typeface="Bahnschrift"/>
                <a:cs typeface="Bahnschrift"/>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42059A2C-6181-4FBC-AFD5-DE1A8A0C99CC}" type="datetime1">
              <a:rPr lang="en-US" smtClean="0"/>
              <a:t>10/11/2024</a:t>
            </a:fld>
            <a:endParaRPr lang="en-US"/>
          </a:p>
        </p:txBody>
      </p:sp>
      <p:sp>
        <p:nvSpPr>
          <p:cNvPr id="6" name="Holder 6"/>
          <p:cNvSpPr>
            <a:spLocks noGrp="1"/>
          </p:cNvSpPr>
          <p:nvPr>
            <p:ph type="sldNum" sz="quarter" idx="7"/>
          </p:nvPr>
        </p:nvSpPr>
        <p:spPr>
          <a:xfrm>
            <a:off x="11746231" y="73793"/>
            <a:ext cx="27093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1181400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0.xml"/><Relationship Id="rId18" Type="http://schemas.openxmlformats.org/officeDocument/2006/relationships/slide" Target="slide37.xml"/><Relationship Id="rId3" Type="http://schemas.openxmlformats.org/officeDocument/2006/relationships/slide" Target="slide10.xml"/><Relationship Id="rId21" Type="http://schemas.openxmlformats.org/officeDocument/2006/relationships/slide" Target="slide40.xml"/><Relationship Id="rId7" Type="http://schemas.openxmlformats.org/officeDocument/2006/relationships/slide" Target="slide14.xml"/><Relationship Id="rId12" Type="http://schemas.openxmlformats.org/officeDocument/2006/relationships/slide" Target="slide29.xml"/><Relationship Id="rId17" Type="http://schemas.openxmlformats.org/officeDocument/2006/relationships/slide" Target="slide36.xml"/><Relationship Id="rId2" Type="http://schemas.openxmlformats.org/officeDocument/2006/relationships/notesSlide" Target="../notesSlides/notesSlide1.xml"/><Relationship Id="rId16" Type="http://schemas.openxmlformats.org/officeDocument/2006/relationships/slide" Target="slide35.xml"/><Relationship Id="rId20" Type="http://schemas.openxmlformats.org/officeDocument/2006/relationships/slide" Target="slide39.xml"/><Relationship Id="rId1" Type="http://schemas.openxmlformats.org/officeDocument/2006/relationships/slideLayout" Target="../slideLayouts/slideLayout1.xml"/><Relationship Id="rId6" Type="http://schemas.openxmlformats.org/officeDocument/2006/relationships/slide" Target="slide13.xml"/><Relationship Id="rId11" Type="http://schemas.openxmlformats.org/officeDocument/2006/relationships/slide" Target="slide26.xml"/><Relationship Id="rId5" Type="http://schemas.openxmlformats.org/officeDocument/2006/relationships/slide" Target="slide12.xml"/><Relationship Id="rId15" Type="http://schemas.openxmlformats.org/officeDocument/2006/relationships/slide" Target="slide32.xml"/><Relationship Id="rId10" Type="http://schemas.openxmlformats.org/officeDocument/2006/relationships/slide" Target="slide23.xml"/><Relationship Id="rId19" Type="http://schemas.openxmlformats.org/officeDocument/2006/relationships/slide" Target="slide38.xml"/><Relationship Id="rId4" Type="http://schemas.openxmlformats.org/officeDocument/2006/relationships/slide" Target="slide11.xml"/><Relationship Id="rId9" Type="http://schemas.openxmlformats.org/officeDocument/2006/relationships/slide" Target="slide20.xml"/><Relationship Id="rId14" Type="http://schemas.openxmlformats.org/officeDocument/2006/relationships/slide" Target="slide3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hyperlink" Target="https://www.facebook.com/527851522045630/videos/2517039611813344" TargetMode="External"/><Relationship Id="rId13" Type="http://schemas.openxmlformats.org/officeDocument/2006/relationships/hyperlink" Target="https://www.facebook.com/555270622626045/videos/1221958968987859" TargetMode="External"/><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https://www.facebook.com/416209120551655/videos/1971653976611960" TargetMode="External"/><Relationship Id="rId5" Type="http://schemas.openxmlformats.org/officeDocument/2006/relationships/hyperlink" Target="https://www.facebook.com/watch/hashtag/bengalshowstheway?__eep__=6%2F&amp;__tn__=*NK-R"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s://www.facebook.com/558659898955822/videos/534246705749051"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7.xml"/><Relationship Id="rId18" Type="http://schemas.openxmlformats.org/officeDocument/2006/relationships/slide" Target="slide63.xml"/><Relationship Id="rId3" Type="http://schemas.openxmlformats.org/officeDocument/2006/relationships/slide" Target="slide43.xml"/><Relationship Id="rId7" Type="http://schemas.openxmlformats.org/officeDocument/2006/relationships/slide" Target="slide49.xml"/><Relationship Id="rId12" Type="http://schemas.openxmlformats.org/officeDocument/2006/relationships/slide" Target="slide55.xml"/><Relationship Id="rId17" Type="http://schemas.openxmlformats.org/officeDocument/2006/relationships/slide" Target="slide62.xml"/><Relationship Id="rId2" Type="http://schemas.openxmlformats.org/officeDocument/2006/relationships/slide" Target="slide42.xml"/><Relationship Id="rId16" Type="http://schemas.openxmlformats.org/officeDocument/2006/relationships/slide" Target="slide61.xml"/><Relationship Id="rId1" Type="http://schemas.openxmlformats.org/officeDocument/2006/relationships/slideLayout" Target="../slideLayouts/slideLayout1.xml"/><Relationship Id="rId6" Type="http://schemas.openxmlformats.org/officeDocument/2006/relationships/slide" Target="slide48.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59.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2.xml"/><Relationship Id="rId14" Type="http://schemas.openxmlformats.org/officeDocument/2006/relationships/slide" Target="slide58.xml"/></Relationships>
</file>

<file path=ppt/slides/_rels/slide30.xml.rels><?xml version="1.0" encoding="UTF-8" standalone="yes"?>
<Relationships xmlns="http://schemas.openxmlformats.org/package/2006/relationships"><Relationship Id="rId8" Type="http://schemas.openxmlformats.org/officeDocument/2006/relationships/hyperlink" Target="https://twitter.com/BJP4Bengal/status/1831384215843434571" TargetMode="External"/><Relationship Id="rId3" Type="http://schemas.openxmlformats.org/officeDocument/2006/relationships/image" Target="../media/image11.png"/><Relationship Id="rId7" Type="http://schemas.openxmlformats.org/officeDocument/2006/relationships/hyperlink" Target="https://twitter.com/AITCofficial/status/183026567835784430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hyperlink" Target="https://twitter.com/CPIM_WESTBENGAL/status/1830139037807423798" TargetMode="External"/><Relationship Id="rId4" Type="http://schemas.openxmlformats.org/officeDocument/2006/relationships/image" Target="../media/image12.png"/><Relationship Id="rId9" Type="http://schemas.openxmlformats.org/officeDocument/2006/relationships/hyperlink" Target="https://twitter.com/INCWestBengal/status/1830600065658097796"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hyperlink" Target="https://www.instagram.com/reel/C_cmkfPPH0C/" TargetMode="Externa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https://www.instagram.com/reel/C_YBCZsvIyP/" TargetMode="External"/><Relationship Id="rId5" Type="http://schemas.openxmlformats.org/officeDocument/2006/relationships/hyperlink" Target="https://www.instagram.com/reel/C_as72JqCCj/" TargetMode="External"/><Relationship Id="rId4" Type="http://schemas.openxmlformats.org/officeDocument/2006/relationships/image" Target="../media/image16.png"/><Relationship Id="rId9" Type="http://schemas.openxmlformats.org/officeDocument/2006/relationships/hyperlink" Target="https://www.instagram.com/explore/tags/bengalshowstheway/"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youtube.com/watch?v=fTjUC2mwzj8" TargetMode="External"/><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ww.youtube.com/watch?v=2G5TBgMIq68" TargetMode="External"/><Relationship Id="rId4" Type="http://schemas.openxmlformats.org/officeDocument/2006/relationships/hyperlink" Target="https://www.youtube.com/watch?v=Pq35z-zEES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3" Type="http://schemas.openxmlformats.org/officeDocument/2006/relationships/slide" Target="slide67.xml"/><Relationship Id="rId7" Type="http://schemas.openxmlformats.org/officeDocument/2006/relationships/slide" Target="slide72.xml"/><Relationship Id="rId12" Type="http://schemas.openxmlformats.org/officeDocument/2006/relationships/slide" Target="slide79.xml"/><Relationship Id="rId17" Type="http://schemas.openxmlformats.org/officeDocument/2006/relationships/slide" Target="slide85.xml"/><Relationship Id="rId2" Type="http://schemas.openxmlformats.org/officeDocument/2006/relationships/slide" Target="slide66.xml"/><Relationship Id="rId16" Type="http://schemas.openxmlformats.org/officeDocument/2006/relationships/slide" Target="slide84.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7.xml"/><Relationship Id="rId5" Type="http://schemas.openxmlformats.org/officeDocument/2006/relationships/slide" Target="slide70.xml"/><Relationship Id="rId15" Type="http://schemas.openxmlformats.org/officeDocument/2006/relationships/slide" Target="slide83.xml"/><Relationship Id="rId10" Type="http://schemas.openxmlformats.org/officeDocument/2006/relationships/slide" Target="slide76.xml"/><Relationship Id="rId4" Type="http://schemas.openxmlformats.org/officeDocument/2006/relationships/slide" Target="slide68.xml"/><Relationship Id="rId9" Type="http://schemas.openxmlformats.org/officeDocument/2006/relationships/slide" Target="slide75.xml"/><Relationship Id="rId14" Type="http://schemas.openxmlformats.org/officeDocument/2006/relationships/slide" Target="slide8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hyperlink" Target="https://www.facebook.com/547286240089663/videos/1430511170973397" TargetMode="External"/><Relationship Id="rId12" Type="http://schemas.openxmlformats.org/officeDocument/2006/relationships/hyperlink" Target="https://www.facebook.com/262794758540611/posts/1070989271054485"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facebook.com/534507618044969/videos/1056449849529787" TargetMode="External"/><Relationship Id="rId11" Type="http://schemas.openxmlformats.org/officeDocument/2006/relationships/hyperlink" Target="https://www.facebook.com/hashtag/amarghorrgkar?__eep__=6&amp;__cft__%5b0%5d=AZWm4L1qrsxUBoDzOOEWHhQu1nIJ306dFA3zrr6ZPf6q47ZjJ3wVyiMNJiUYHyiOG_iSKmGo_W4zEd7sG3vAmNF_DzUskvQ6n2cJiQor9cjk6CZTbBa8eJMx1WTVWaP5Zdti_tTrHjtFteZaYws0iYmWYfn7RD15ZeuXOBWHFSi0OMn8JQfOo-PvlkMw3ew0Zg4&amp;__tn__=*NK-R" TargetMode="External"/><Relationship Id="rId5" Type="http://schemas.openxmlformats.org/officeDocument/2006/relationships/image" Target="../media/image22.png"/><Relationship Id="rId10" Type="http://schemas.openxmlformats.org/officeDocument/2006/relationships/image" Target="../media/image24.png"/><Relationship Id="rId4" Type="http://schemas.openxmlformats.org/officeDocument/2006/relationships/image" Target="../media/image7.png"/><Relationship Id="rId9" Type="http://schemas.openxmlformats.org/officeDocument/2006/relationships/hyperlink" Target="https://www.facebook.com/534554428041045/posts/1048231533339996"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twitter.com/SuvenduWB/status/1831402411644350676" TargetMode="External"/><Relationship Id="rId3" Type="http://schemas.openxmlformats.org/officeDocument/2006/relationships/image" Target="../media/image25.png"/><Relationship Id="rId7" Type="http://schemas.openxmlformats.org/officeDocument/2006/relationships/hyperlink" Target="https://twitter.com/MamataOfficial/status/1830960815530237961"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hyperlink" Target="https://twitter.com/sujan_speak/status/1831967449308393582" TargetMode="External"/><Relationship Id="rId4" Type="http://schemas.openxmlformats.org/officeDocument/2006/relationships/image" Target="../media/image26.png"/><Relationship Id="rId9" Type="http://schemas.openxmlformats.org/officeDocument/2006/relationships/hyperlink" Target="https://twitter.com/adhirrcinc/status/1831274473770868810"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https://www.instagram.com/reel/C_aZg9LNeSD" TargetMode="External"/><Relationship Id="rId5" Type="http://schemas.openxmlformats.org/officeDocument/2006/relationships/hyperlink" Target="https://www.instagram.com/reel/C_cXxCfPU_a" TargetMode="Externa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5g7FKvxnj8"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hyperlink" Target="https://www.instagram.com/bjp4bengal/" TargetMode="External"/><Relationship Id="rId13" Type="http://schemas.openxmlformats.org/officeDocument/2006/relationships/hyperlink" Target="https://www.facebook.com/cpimwbpc/" TargetMode="External"/><Relationship Id="rId3" Type="http://schemas.openxmlformats.org/officeDocument/2006/relationships/hyperlink" Target="https://twitter.com/AITCofficial/" TargetMode="External"/><Relationship Id="rId7" Type="http://schemas.openxmlformats.org/officeDocument/2006/relationships/hyperlink" Target="https://twitter.com/BJP4Bengal" TargetMode="External"/><Relationship Id="rId12" Type="http://schemas.openxmlformats.org/officeDocument/2006/relationships/hyperlink" Target="https://www.instagram.com/inc.westbengal/" TargetMode="External"/><Relationship Id="rId2" Type="http://schemas.openxmlformats.org/officeDocument/2006/relationships/hyperlink" Target="https://www.facebook.com/AITCofficial/" TargetMode="External"/><Relationship Id="rId16" Type="http://schemas.openxmlformats.org/officeDocument/2006/relationships/hyperlink" Target="https://www.youtube.com/channel/UCcd7RCh3QE8tBcSZNjbk6OA" TargetMode="External"/><Relationship Id="rId1" Type="http://schemas.openxmlformats.org/officeDocument/2006/relationships/slideLayout" Target="../slideLayouts/slideLayout5.xml"/><Relationship Id="rId6" Type="http://schemas.openxmlformats.org/officeDocument/2006/relationships/hyperlink" Target="https://www.facebook.com/BJP4Bengal" TargetMode="External"/><Relationship Id="rId11" Type="http://schemas.openxmlformats.org/officeDocument/2006/relationships/hyperlink" Target="https://twitter.com/INCWestBengal" TargetMode="External"/><Relationship Id="rId5" Type="http://schemas.openxmlformats.org/officeDocument/2006/relationships/hyperlink" Target="https://www.youtube.com/@AITCOfficialYouTube" TargetMode="External"/><Relationship Id="rId15" Type="http://schemas.openxmlformats.org/officeDocument/2006/relationships/hyperlink" Target="https://www.instagram.com/cpimwb/" TargetMode="External"/><Relationship Id="rId10" Type="http://schemas.openxmlformats.org/officeDocument/2006/relationships/hyperlink" Target="https://www.facebook.com/INCWestBengal/" TargetMode="External"/><Relationship Id="rId4" Type="http://schemas.openxmlformats.org/officeDocument/2006/relationships/hyperlink" Target="https://www.instagram.com/aitcofficial/" TargetMode="External"/><Relationship Id="rId9" Type="http://schemas.openxmlformats.org/officeDocument/2006/relationships/hyperlink" Target="https://www.youtube.com/@BJP4Bengal" TargetMode="External"/><Relationship Id="rId14" Type="http://schemas.openxmlformats.org/officeDocument/2006/relationships/hyperlink" Target="https://twitter.com/CPIM_WESTBENGAL" TargetMode="External"/></Relationships>
</file>

<file path=ppt/slides/_rels/slide84.xml.rels><?xml version="1.0" encoding="UTF-8" standalone="yes"?>
<Relationships xmlns="http://schemas.openxmlformats.org/package/2006/relationships"><Relationship Id="rId13" Type="http://schemas.openxmlformats.org/officeDocument/2006/relationships/hyperlink" Target="https://www.facebook.com/amitmalviyabjp" TargetMode="External"/><Relationship Id="rId18" Type="http://schemas.openxmlformats.org/officeDocument/2006/relationships/hyperlink" Target="https://www.instagram.com/johnbarlabjp/" TargetMode="External"/><Relationship Id="rId26" Type="http://schemas.openxmlformats.org/officeDocument/2006/relationships/hyperlink" Target="https://www.facebook.com/AbhishekBanerjeeOfficial" TargetMode="External"/><Relationship Id="rId39" Type="http://schemas.openxmlformats.org/officeDocument/2006/relationships/hyperlink" Target="https://www.facebook.com/kgspeak" TargetMode="External"/><Relationship Id="rId21" Type="http://schemas.openxmlformats.org/officeDocument/2006/relationships/hyperlink" Target="https://www.instagram.com/agnimitra.inga/" TargetMode="External"/><Relationship Id="rId34" Type="http://schemas.openxmlformats.org/officeDocument/2006/relationships/hyperlink" Target="https://twitter.com/kakoligdastidar" TargetMode="External"/><Relationship Id="rId42" Type="http://schemas.openxmlformats.org/officeDocument/2006/relationships/hyperlink" Target="https://www.facebook.com/ItsDebangshu" TargetMode="External"/><Relationship Id="rId47" Type="http://schemas.openxmlformats.org/officeDocument/2006/relationships/hyperlink" Target="https://twitter.com/derekobrienmp" TargetMode="External"/><Relationship Id="rId50" Type="http://schemas.openxmlformats.org/officeDocument/2006/relationships/hyperlink" Target="https://www.facebook.com/MahuaMoitraOfficial" TargetMode="External"/><Relationship Id="rId55" Type="http://schemas.openxmlformats.org/officeDocument/2006/relationships/hyperlink" Target="https://www.instagram.com/saket.gokhale/" TargetMode="External"/><Relationship Id="rId63" Type="http://schemas.openxmlformats.org/officeDocument/2006/relationships/hyperlink" Target="https://www.instagram.com/mimichakraborty/" TargetMode="External"/><Relationship Id="rId68" Type="http://schemas.openxmlformats.org/officeDocument/2006/relationships/hyperlink" Target="https://twitter.com/Sujan_Speak" TargetMode="External"/><Relationship Id="rId76" Type="http://schemas.openxmlformats.org/officeDocument/2006/relationships/hyperlink" Target="https://www.facebook.com/chowdhury.adhir" TargetMode="External"/><Relationship Id="rId7" Type="http://schemas.openxmlformats.org/officeDocument/2006/relationships/hyperlink" Target="https://twitter.com/DrSukantaBJP" TargetMode="External"/><Relationship Id="rId71" Type="http://schemas.openxmlformats.org/officeDocument/2006/relationships/hyperlink" Target="https://www.facebook.com/salimcomrade" TargetMode="External"/><Relationship Id="rId2" Type="http://schemas.openxmlformats.org/officeDocument/2006/relationships/hyperlink" Target="https://www.facebook.com/dilipghoshbjp" TargetMode="External"/><Relationship Id="rId16" Type="http://schemas.openxmlformats.org/officeDocument/2006/relationships/hyperlink" Target="https://www.facebook.com/johnbarlabjp" TargetMode="External"/><Relationship Id="rId29" Type="http://schemas.openxmlformats.org/officeDocument/2006/relationships/hyperlink" Target="https://www.youtube.com/@abhishekaitc" TargetMode="External"/><Relationship Id="rId11" Type="http://schemas.openxmlformats.org/officeDocument/2006/relationships/hyperlink" Target="https://www.instagram.com/suvenduwb/" TargetMode="External"/><Relationship Id="rId24" Type="http://schemas.openxmlformats.org/officeDocument/2006/relationships/hyperlink" Target="https://www.instagram.com/mamataofficial/" TargetMode="External"/><Relationship Id="rId32" Type="http://schemas.openxmlformats.org/officeDocument/2006/relationships/hyperlink" Target="https://www.instagram.com/dr.shashipanja/" TargetMode="External"/><Relationship Id="rId37" Type="http://schemas.openxmlformats.org/officeDocument/2006/relationships/hyperlink" Target="https://www.facebook.com/BratyaB" TargetMode="External"/><Relationship Id="rId40" Type="http://schemas.openxmlformats.org/officeDocument/2006/relationships/hyperlink" Target="https://twitter.com/KunalGhoshAgain" TargetMode="External"/><Relationship Id="rId45" Type="http://schemas.openxmlformats.org/officeDocument/2006/relationships/hyperlink" Target="https://www.youtube.com/@debangshubits2611" TargetMode="External"/><Relationship Id="rId53" Type="http://schemas.openxmlformats.org/officeDocument/2006/relationships/hyperlink" Target="https://www.facebook.com/saket.gokhale" TargetMode="External"/><Relationship Id="rId58" Type="http://schemas.openxmlformats.org/officeDocument/2006/relationships/hyperlink" Target="https://www.instagram.com/sushmitadevaitc/" TargetMode="External"/><Relationship Id="rId66" Type="http://schemas.openxmlformats.org/officeDocument/2006/relationships/hyperlink" Target="https://www.instagram.com/nusratchirps/" TargetMode="External"/><Relationship Id="rId74" Type="http://schemas.openxmlformats.org/officeDocument/2006/relationships/hyperlink" Target="https://twitter.com/mishra_surjya" TargetMode="External"/><Relationship Id="rId5" Type="http://schemas.openxmlformats.org/officeDocument/2006/relationships/hyperlink" Target="https://www.youtube.com/@dilipghoshbjp" TargetMode="External"/><Relationship Id="rId15" Type="http://schemas.openxmlformats.org/officeDocument/2006/relationships/hyperlink" Target="https://www.instagram.com/amitmalviya/" TargetMode="External"/><Relationship Id="rId23" Type="http://schemas.openxmlformats.org/officeDocument/2006/relationships/hyperlink" Target="https://twitter.com/MamataOfficial" TargetMode="External"/><Relationship Id="rId28" Type="http://schemas.openxmlformats.org/officeDocument/2006/relationships/hyperlink" Target="https://www.instagram.com/abhishekaitc/" TargetMode="External"/><Relationship Id="rId36" Type="http://schemas.openxmlformats.org/officeDocument/2006/relationships/hyperlink" Target="https://twitter.com/Chandrimaaitc" TargetMode="External"/><Relationship Id="rId49" Type="http://schemas.openxmlformats.org/officeDocument/2006/relationships/hyperlink" Target="https://www.youtube.com/@derekobrienmp" TargetMode="External"/><Relationship Id="rId57" Type="http://schemas.openxmlformats.org/officeDocument/2006/relationships/hyperlink" Target="https://twitter.com/SushmitaDevAITC" TargetMode="External"/><Relationship Id="rId61" Type="http://schemas.openxmlformats.org/officeDocument/2006/relationships/hyperlink" Target="https://www.facebook.com/itsmimichakraborty" TargetMode="External"/><Relationship Id="rId10" Type="http://schemas.openxmlformats.org/officeDocument/2006/relationships/hyperlink" Target="https://twitter.com/SuvenduWB" TargetMode="External"/><Relationship Id="rId19" Type="http://schemas.openxmlformats.org/officeDocument/2006/relationships/hyperlink" Target="https://www.facebook.com/agnimitra.in" TargetMode="External"/><Relationship Id="rId31" Type="http://schemas.openxmlformats.org/officeDocument/2006/relationships/hyperlink" Target="https://twitter.com/DrShashiPanja" TargetMode="External"/><Relationship Id="rId44" Type="http://schemas.openxmlformats.org/officeDocument/2006/relationships/hyperlink" Target="https://www.instagram.com/itsyour_dev/" TargetMode="External"/><Relationship Id="rId52" Type="http://schemas.openxmlformats.org/officeDocument/2006/relationships/hyperlink" Target="https://www.instagram.com/mahuamoitraofficial/" TargetMode="External"/><Relationship Id="rId60" Type="http://schemas.openxmlformats.org/officeDocument/2006/relationships/hyperlink" Target="https://twitter.com/SantanuSenMP" TargetMode="External"/><Relationship Id="rId65" Type="http://schemas.openxmlformats.org/officeDocument/2006/relationships/hyperlink" Target="https://twitter.com/nusratchirps" TargetMode="External"/><Relationship Id="rId73" Type="http://schemas.openxmlformats.org/officeDocument/2006/relationships/hyperlink" Target="https://www.facebook.com/1541882679462749" TargetMode="External"/><Relationship Id="rId4" Type="http://schemas.openxmlformats.org/officeDocument/2006/relationships/hyperlink" Target="https://www.instagram.com/dilipghosh64/" TargetMode="External"/><Relationship Id="rId9" Type="http://schemas.openxmlformats.org/officeDocument/2006/relationships/hyperlink" Target="https://www.facebook.com/SuvenduWB" TargetMode="External"/><Relationship Id="rId14" Type="http://schemas.openxmlformats.org/officeDocument/2006/relationships/hyperlink" Target="https://twitter.com/amitmalviya" TargetMode="External"/><Relationship Id="rId22" Type="http://schemas.openxmlformats.org/officeDocument/2006/relationships/hyperlink" Target="https://www.facebook.com/MamataBanerjeeOfficial/" TargetMode="External"/><Relationship Id="rId27" Type="http://schemas.openxmlformats.org/officeDocument/2006/relationships/hyperlink" Target="https://twitter.com/abhishekaitc" TargetMode="External"/><Relationship Id="rId30" Type="http://schemas.openxmlformats.org/officeDocument/2006/relationships/hyperlink" Target="https://www.facebook.com/Dr.ShashiPanja" TargetMode="External"/><Relationship Id="rId35" Type="http://schemas.openxmlformats.org/officeDocument/2006/relationships/hyperlink" Target="https://www.facebook.com/Chandrimaaitc" TargetMode="External"/><Relationship Id="rId43" Type="http://schemas.openxmlformats.org/officeDocument/2006/relationships/hyperlink" Target="https://twitter.com/ItsYourDev" TargetMode="External"/><Relationship Id="rId48" Type="http://schemas.openxmlformats.org/officeDocument/2006/relationships/hyperlink" Target="https://www.instagram.com/derekobrienmp" TargetMode="External"/><Relationship Id="rId56" Type="http://schemas.openxmlformats.org/officeDocument/2006/relationships/hyperlink" Target="https://www.facebook.com/profile.php?id=100044386480967" TargetMode="External"/><Relationship Id="rId64" Type="http://schemas.openxmlformats.org/officeDocument/2006/relationships/hyperlink" Target="https://www.facebook.com/nusratchirps" TargetMode="External"/><Relationship Id="rId69" Type="http://schemas.openxmlformats.org/officeDocument/2006/relationships/hyperlink" Target="https://www.instagram.com/drsujanchak/" TargetMode="External"/><Relationship Id="rId77" Type="http://schemas.openxmlformats.org/officeDocument/2006/relationships/hyperlink" Target="https://twitter.com/adhirrcinc" TargetMode="External"/><Relationship Id="rId8" Type="http://schemas.openxmlformats.org/officeDocument/2006/relationships/hyperlink" Target="https://www.instagram.com/sukantamajumdar_bjp/" TargetMode="External"/><Relationship Id="rId51" Type="http://schemas.openxmlformats.org/officeDocument/2006/relationships/hyperlink" Target="https://twitter.com/MahuaMoitra" TargetMode="External"/><Relationship Id="rId72" Type="http://schemas.openxmlformats.org/officeDocument/2006/relationships/hyperlink" Target="https://twitter.com/salimdotcomrade" TargetMode="External"/><Relationship Id="rId3" Type="http://schemas.openxmlformats.org/officeDocument/2006/relationships/hyperlink" Target="https://twitter.com/DilipGhoshBJP" TargetMode="External"/><Relationship Id="rId12" Type="http://schemas.openxmlformats.org/officeDocument/2006/relationships/hyperlink" Target="https://www.youtube.com/@SuvenduAdhikariBJP" TargetMode="External"/><Relationship Id="rId17" Type="http://schemas.openxmlformats.org/officeDocument/2006/relationships/hyperlink" Target="https://twitter.com/johnbarlabjp" TargetMode="External"/><Relationship Id="rId25" Type="http://schemas.openxmlformats.org/officeDocument/2006/relationships/hyperlink" Target="https://www.youtube.com/@mamataofficial2700" TargetMode="External"/><Relationship Id="rId33" Type="http://schemas.openxmlformats.org/officeDocument/2006/relationships/hyperlink" Target="https://www.facebook.com/KakoliGhoshDastidarMP" TargetMode="External"/><Relationship Id="rId38" Type="http://schemas.openxmlformats.org/officeDocument/2006/relationships/hyperlink" Target="https://twitter.com/basu_bratya" TargetMode="External"/><Relationship Id="rId46" Type="http://schemas.openxmlformats.org/officeDocument/2006/relationships/hyperlink" Target="https://www.facebook.com/derekobrienmp" TargetMode="External"/><Relationship Id="rId59" Type="http://schemas.openxmlformats.org/officeDocument/2006/relationships/hyperlink" Target="https://www.facebook.com/MPSantanuSen" TargetMode="External"/><Relationship Id="rId67" Type="http://schemas.openxmlformats.org/officeDocument/2006/relationships/hyperlink" Target="https://www.facebook.com/drsujanchak" TargetMode="External"/><Relationship Id="rId20" Type="http://schemas.openxmlformats.org/officeDocument/2006/relationships/hyperlink" Target="https://twitter.com/paulagnimitra1" TargetMode="External"/><Relationship Id="rId41" Type="http://schemas.openxmlformats.org/officeDocument/2006/relationships/hyperlink" Target="https://www.youtube.com/@Kunalghoshspeaks" TargetMode="External"/><Relationship Id="rId54" Type="http://schemas.openxmlformats.org/officeDocument/2006/relationships/hyperlink" Target="https://twitter.com/SaketGokhale" TargetMode="External"/><Relationship Id="rId62" Type="http://schemas.openxmlformats.org/officeDocument/2006/relationships/hyperlink" Target="https://twitter.com/mimichakraborty" TargetMode="External"/><Relationship Id="rId70" Type="http://schemas.openxmlformats.org/officeDocument/2006/relationships/hyperlink" Target="https://www.youtube.com/@DrSujanChakraborty1" TargetMode="External"/><Relationship Id="rId75" Type="http://schemas.openxmlformats.org/officeDocument/2006/relationships/hyperlink" Target="https://www.instagram.com/skmcpimwb/" TargetMode="External"/><Relationship Id="rId1" Type="http://schemas.openxmlformats.org/officeDocument/2006/relationships/slideLayout" Target="../slideLayouts/slideLayout5.xml"/><Relationship Id="rId6" Type="http://schemas.openxmlformats.org/officeDocument/2006/relationships/hyperlink" Target="https://www.facebook.com/DR.SUKANTABJP" TargetMode="External"/></Relationships>
</file>

<file path=ppt/slides/_rels/slide85.xml.rels><?xml version="1.0" encoding="UTF-8" standalone="yes"?>
<Relationships xmlns="http://schemas.openxmlformats.org/package/2006/relationships"><Relationship Id="rId8" Type="http://schemas.openxmlformats.org/officeDocument/2006/relationships/hyperlink" Target="https://www.instagram.com/banglar_gorbo_mamata?igsh=bXI2eml3NTgxb2oz" TargetMode="External"/><Relationship Id="rId13" Type="http://schemas.openxmlformats.org/officeDocument/2006/relationships/hyperlink" Target="https://www.facebook.com/RedVolunteersWB" TargetMode="External"/><Relationship Id="rId3" Type="http://schemas.openxmlformats.org/officeDocument/2006/relationships/hyperlink" Target="https://x.com/TMCNaboJowar" TargetMode="External"/><Relationship Id="rId7" Type="http://schemas.openxmlformats.org/officeDocument/2006/relationships/hyperlink" Target="https://x.com/BanglarGorboMB" TargetMode="External"/><Relationship Id="rId12" Type="http://schemas.openxmlformats.org/officeDocument/2006/relationships/hyperlink" Target="https://www.facebook.com/AarNoyAnnayy" TargetMode="External"/><Relationship Id="rId2" Type="http://schemas.openxmlformats.org/officeDocument/2006/relationships/hyperlink" Target="https://www.facebook.com/TrinamooleNaboJowar" TargetMode="External"/><Relationship Id="rId1" Type="http://schemas.openxmlformats.org/officeDocument/2006/relationships/slideLayout" Target="../slideLayouts/slideLayout5.xml"/><Relationship Id="rId6" Type="http://schemas.openxmlformats.org/officeDocument/2006/relationships/hyperlink" Target="https://www.facebook.com/BanglarGorboMamata" TargetMode="External"/><Relationship Id="rId11" Type="http://schemas.openxmlformats.org/officeDocument/2006/relationships/hyperlink" Target="https://www.youtube.com/@NirmamataOfficial" TargetMode="External"/><Relationship Id="rId5" Type="http://schemas.openxmlformats.org/officeDocument/2006/relationships/hyperlink" Target="https://www.youtube.com/@TrinamooleNaboJowar" TargetMode="External"/><Relationship Id="rId15" Type="http://schemas.openxmlformats.org/officeDocument/2006/relationships/hyperlink" Target="https://www.instagram.com/redvolunteerswb?igsh=MWFmczV1NW5hZ2NlcA==" TargetMode="External"/><Relationship Id="rId10" Type="http://schemas.openxmlformats.org/officeDocument/2006/relationships/hyperlink" Target="https://www.facebook.com/Nirmamata2" TargetMode="External"/><Relationship Id="rId4" Type="http://schemas.openxmlformats.org/officeDocument/2006/relationships/hyperlink" Target="https://www.instagram.com/trinamoolenabojowar?igsh=cjU1ZjU0eGF1bmky" TargetMode="External"/><Relationship Id="rId9" Type="http://schemas.openxmlformats.org/officeDocument/2006/relationships/hyperlink" Target="https://www.youtube.com/@BanglarGorboMamata" TargetMode="External"/><Relationship Id="rId14" Type="http://schemas.openxmlformats.org/officeDocument/2006/relationships/hyperlink" Target="https://x.com/RedVolunteersW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1124728"/>
            <a:ext cx="12192000" cy="3600986"/>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57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57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West Bengal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57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Social Media Analytics</a:t>
            </a:r>
            <a:r>
              <a:rPr lang="en-IN" sz="5700" kern="0" dirty="0">
                <a:solidFill>
                  <a:prstClr val="white"/>
                </a:solidFill>
                <a:latin typeface="Bahnschrift" panose="020B0502040204020203" pitchFamily="34" charset="0"/>
                <a:ea typeface="Cambria" panose="02040503050406030204" pitchFamily="18" charset="0"/>
              </a:rPr>
              <a:t> Update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57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40B488A8-FFC9-D91B-57A4-4DE60251CF32}"/>
              </a:ext>
            </a:extLst>
          </p:cNvPr>
          <p:cNvGraphicFramePr>
            <a:graphicFrameLocks noGrp="1"/>
          </p:cNvGraphicFramePr>
          <p:nvPr>
            <p:extLst>
              <p:ext uri="{D42A27DB-BD31-4B8C-83A1-F6EECF244321}">
                <p14:modId xmlns:p14="http://schemas.microsoft.com/office/powerpoint/2010/main" val="3588910535"/>
              </p:ext>
            </p:extLst>
          </p:nvPr>
        </p:nvGraphicFramePr>
        <p:xfrm>
          <a:off x="-558" y="4585560"/>
          <a:ext cx="12192000" cy="757554"/>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638794372"/>
                    </a:ext>
                  </a:extLst>
                </a:gridCol>
                <a:gridCol w="1524000">
                  <a:extLst>
                    <a:ext uri="{9D8B030D-6E8A-4147-A177-3AD203B41FA5}">
                      <a16:colId xmlns:a16="http://schemas.microsoft.com/office/drawing/2014/main" val="2234856137"/>
                    </a:ext>
                  </a:extLst>
                </a:gridCol>
                <a:gridCol w="1524000">
                  <a:extLst>
                    <a:ext uri="{9D8B030D-6E8A-4147-A177-3AD203B41FA5}">
                      <a16:colId xmlns:a16="http://schemas.microsoft.com/office/drawing/2014/main" val="1252096677"/>
                    </a:ext>
                  </a:extLst>
                </a:gridCol>
                <a:gridCol w="1524000">
                  <a:extLst>
                    <a:ext uri="{9D8B030D-6E8A-4147-A177-3AD203B41FA5}">
                      <a16:colId xmlns:a16="http://schemas.microsoft.com/office/drawing/2014/main" val="264716612"/>
                    </a:ext>
                  </a:extLst>
                </a:gridCol>
                <a:gridCol w="1524000">
                  <a:extLst>
                    <a:ext uri="{9D8B030D-6E8A-4147-A177-3AD203B41FA5}">
                      <a16:colId xmlns:a16="http://schemas.microsoft.com/office/drawing/2014/main" val="2601695294"/>
                    </a:ext>
                  </a:extLst>
                </a:gridCol>
                <a:gridCol w="1524000">
                  <a:extLst>
                    <a:ext uri="{9D8B030D-6E8A-4147-A177-3AD203B41FA5}">
                      <a16:colId xmlns:a16="http://schemas.microsoft.com/office/drawing/2014/main" val="3928299582"/>
                    </a:ext>
                  </a:extLst>
                </a:gridCol>
                <a:gridCol w="1524000">
                  <a:extLst>
                    <a:ext uri="{9D8B030D-6E8A-4147-A177-3AD203B41FA5}">
                      <a16:colId xmlns:a16="http://schemas.microsoft.com/office/drawing/2014/main" val="1728302224"/>
                    </a:ext>
                  </a:extLst>
                </a:gridCol>
                <a:gridCol w="1524000">
                  <a:extLst>
                    <a:ext uri="{9D8B030D-6E8A-4147-A177-3AD203B41FA5}">
                      <a16:colId xmlns:a16="http://schemas.microsoft.com/office/drawing/2014/main" val="1009451794"/>
                    </a:ext>
                  </a:extLst>
                </a:gridCol>
              </a:tblGrid>
              <a:tr h="757554">
                <a:tc>
                  <a:txBody>
                    <a:bodyPr/>
                    <a:lstStyle/>
                    <a:p>
                      <a:pPr algn="ctr"/>
                      <a:r>
                        <a:rPr lang="en-IN" sz="1800" b="0" dirty="0">
                          <a:latin typeface="Bahnschrift" panose="020B0502040204020203" pitchFamily="34" charset="0"/>
                        </a:rPr>
                        <a:t>Start Date</a:t>
                      </a:r>
                    </a:p>
                  </a:txBody>
                  <a:tcPr anchor="ctr">
                    <a:solidFill>
                      <a:schemeClr val="bg1">
                        <a:lumMod val="50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IN" sz="1800" b="0" dirty="0">
                        <a:latin typeface="Bahnschrift" panose="020B0502040204020203" pitchFamily="34" charset="0"/>
                      </a:endParaRPr>
                    </a:p>
                  </a:txBody>
                  <a:tcPr anchor="ctr">
                    <a:solidFill>
                      <a:schemeClr val="bg1">
                        <a:lumMod val="50000"/>
                      </a:schemeClr>
                    </a:solidFill>
                  </a:tcPr>
                </a:tc>
                <a:tc>
                  <a:txBody>
                    <a:bodyPr/>
                    <a:lstStyle/>
                    <a:p>
                      <a:pPr algn="ctr"/>
                      <a:r>
                        <a:rPr lang="en-IN" sz="1800" b="0" dirty="0">
                          <a:latin typeface="Bahnschrift" panose="020B0502040204020203" pitchFamily="34" charset="0"/>
                        </a:rPr>
                        <a:t>End Date</a:t>
                      </a:r>
                    </a:p>
                  </a:txBody>
                  <a:tcPr anchor="ctr">
                    <a:solidFill>
                      <a:schemeClr val="bg1">
                        <a:lumMod val="50000"/>
                      </a:schemeClr>
                    </a:solidFill>
                  </a:tcPr>
                </a:tc>
                <a:tc>
                  <a:txBody>
                    <a:bodyPr/>
                    <a:lstStyle/>
                    <a:p>
                      <a:pPr algn="ctr"/>
                      <a:endParaRPr lang="en-IN" sz="1800" b="0" dirty="0">
                        <a:latin typeface="Bahnschrift" panose="020B0502040204020203" pitchFamily="34" charset="0"/>
                      </a:endParaRPr>
                    </a:p>
                  </a:txBody>
                  <a:tcPr anchor="ctr">
                    <a:solidFill>
                      <a:schemeClr val="bg1">
                        <a:lumMod val="50000"/>
                      </a:schemeClr>
                    </a:solidFill>
                  </a:tcPr>
                </a:tc>
                <a:tc>
                  <a:txBody>
                    <a:bodyPr/>
                    <a:lstStyle/>
                    <a:p>
                      <a:pPr algn="ctr"/>
                      <a:r>
                        <a:rPr lang="en-IN" sz="1800" b="0" dirty="0">
                          <a:latin typeface="Bahnschrift" panose="020B0502040204020203" pitchFamily="34" charset="0"/>
                        </a:rPr>
                        <a:t>Duration</a:t>
                      </a:r>
                    </a:p>
                  </a:txBody>
                  <a:tcPr anchor="ctr">
                    <a:solidFill>
                      <a:schemeClr val="bg1">
                        <a:lumMod val="50000"/>
                      </a:schemeClr>
                    </a:solidFill>
                  </a:tcPr>
                </a:tc>
                <a:tc>
                  <a:txBody>
                    <a:bodyPr/>
                    <a:lstStyle/>
                    <a:p>
                      <a:pPr algn="ctr"/>
                      <a:r>
                        <a:rPr lang="en-IN" sz="1800" b="0" dirty="0">
                          <a:latin typeface="Bahnschrift" panose="020B0502040204020203" pitchFamily="34" charset="0"/>
                        </a:rPr>
                        <a:t>7 Days</a:t>
                      </a:r>
                    </a:p>
                  </a:txBody>
                  <a:tcPr anchor="ctr">
                    <a:solidFill>
                      <a:schemeClr val="bg1">
                        <a:lumMod val="50000"/>
                      </a:schemeClr>
                    </a:solidFill>
                  </a:tcPr>
                </a:tc>
                <a:tc>
                  <a:txBody>
                    <a:bodyPr/>
                    <a:lstStyle/>
                    <a:p>
                      <a:pPr algn="ctr"/>
                      <a:r>
                        <a:rPr lang="en-IN" sz="1800" b="0" dirty="0">
                          <a:latin typeface="Bahnschrift" panose="020B0502040204020203" pitchFamily="34" charset="0"/>
                        </a:rPr>
                        <a:t>Analysed Properties</a:t>
                      </a:r>
                    </a:p>
                  </a:txBody>
                  <a:tcPr anchor="ctr">
                    <a:solidFill>
                      <a:schemeClr val="bg1">
                        <a:lumMod val="50000"/>
                      </a:schemeClr>
                    </a:solidFill>
                  </a:tcPr>
                </a:tc>
                <a:tc>
                  <a:txBody>
                    <a:bodyPr/>
                    <a:lstStyle/>
                    <a:p>
                      <a:pPr algn="ctr"/>
                      <a:r>
                        <a:rPr lang="en-IN" sz="1800" b="0" dirty="0">
                          <a:latin typeface="Bahnschrift" panose="020B0502040204020203" pitchFamily="34" charset="0"/>
                        </a:rPr>
                        <a:t>105</a:t>
                      </a:r>
                    </a:p>
                  </a:txBody>
                  <a:tcPr anchor="ctr">
                    <a:solidFill>
                      <a:schemeClr val="bg1">
                        <a:lumMod val="50000"/>
                      </a:schemeClr>
                    </a:solidFill>
                  </a:tcPr>
                </a:tc>
                <a:extLst>
                  <a:ext uri="{0D108BD9-81ED-4DB2-BD59-A6C34878D82A}">
                    <a16:rowId xmlns:a16="http://schemas.microsoft.com/office/drawing/2014/main" val="970711012"/>
                  </a:ext>
                </a:extLst>
              </a:tr>
            </a:tbl>
          </a:graphicData>
        </a:graphic>
      </p:graphicFrame>
      <p:sp>
        <p:nvSpPr>
          <p:cNvPr id="3" name="TextBox 2">
            <a:extLst>
              <a:ext uri="{FF2B5EF4-FFF2-40B4-BE49-F238E27FC236}">
                <a16:creationId xmlns:a16="http://schemas.microsoft.com/office/drawing/2014/main" id="{1325C688-08F5-2016-CD96-C3B2C1437706}"/>
              </a:ext>
            </a:extLst>
          </p:cNvPr>
          <p:cNvSpPr txBox="1"/>
          <p:nvPr/>
        </p:nvSpPr>
        <p:spPr>
          <a:xfrm>
            <a:off x="4336787" y="5655318"/>
            <a:ext cx="1981633" cy="400110"/>
          </a:xfrm>
          <a:prstGeom prst="rect">
            <a:avLst/>
          </a:prstGeom>
          <a:noFill/>
        </p:spPr>
        <p:txBody>
          <a:bodyPr wrap="none" rtlCol="0">
            <a:spAutoFit/>
          </a:bodyPr>
          <a:lstStyle/>
          <a:p>
            <a:r>
              <a:rPr lang="en-IN" sz="2000" dirty="0">
                <a:latin typeface="Bahnschrift" panose="020B0502040204020203" pitchFamily="34" charset="0"/>
              </a:rPr>
              <a:t>&lt;</a:t>
            </a:r>
            <a:r>
              <a:rPr lang="en-IN" sz="2000" dirty="0" err="1">
                <a:latin typeface="Bahnschrift" panose="020B0502040204020203" pitchFamily="34" charset="0"/>
              </a:rPr>
              <a:t>Analysis_date</a:t>
            </a:r>
            <a:r>
              <a:rPr lang="en-IN" sz="2000" dirty="0">
                <a:latin typeface="Bahnschrift" panose="020B0502040204020203" pitchFamily="34" charset="0"/>
              </a:rPr>
              <a:t>&gt;</a:t>
            </a:r>
          </a:p>
        </p:txBody>
      </p:sp>
      <p:sp>
        <p:nvSpPr>
          <p:cNvPr id="9" name="Slide Number Placeholder 8">
            <a:extLst>
              <a:ext uri="{FF2B5EF4-FFF2-40B4-BE49-F238E27FC236}">
                <a16:creationId xmlns:a16="http://schemas.microsoft.com/office/drawing/2014/main" id="{557B7907-B35E-5CEE-D898-A7764A72A951}"/>
              </a:ext>
            </a:extLst>
          </p:cNvPr>
          <p:cNvSpPr>
            <a:spLocks noGrp="1"/>
          </p:cNvSpPr>
          <p:nvPr>
            <p:ph type="sldNum" sz="quarter" idx="7"/>
          </p:nvPr>
        </p:nvSpPr>
        <p:spPr/>
        <p:txBody>
          <a:bodyPr/>
          <a:lstStyle/>
          <a:p>
            <a:fld id="{B6F15528-21DE-4FAA-801E-634DDDAF4B2B}"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3709" y="276461"/>
            <a:ext cx="9312911" cy="566181"/>
          </a:xfrm>
          <a:prstGeom prst="rect">
            <a:avLst/>
          </a:prstGeom>
        </p:spPr>
        <p:txBody>
          <a:bodyPr vert="horz" wrap="square" lIns="0" tIns="12065" rIns="0" bIns="0" rtlCol="0" anchor="ctr">
            <a:spAutoFit/>
          </a:bodyPr>
          <a:lstStyle/>
          <a:p>
            <a:pPr marL="12700" algn="l">
              <a:lnSpc>
                <a:spcPct val="100000"/>
              </a:lnSpc>
              <a:spcBef>
                <a:spcPts val="95"/>
              </a:spcBef>
              <a:tabLst>
                <a:tab pos="405765" algn="l"/>
                <a:tab pos="901065" algn="l"/>
                <a:tab pos="1586230" algn="l"/>
              </a:tabLst>
            </a:pPr>
            <a:r>
              <a:rPr lang="en-IN" sz="3600" spc="-5" dirty="0"/>
              <a:t>Party Official Pages Overview</a:t>
            </a:r>
            <a:endParaRPr sz="3600" spc="-10" dirty="0"/>
          </a:p>
        </p:txBody>
      </p:sp>
      <p:graphicFrame>
        <p:nvGraphicFramePr>
          <p:cNvPr id="6" name="Table 5">
            <a:extLst>
              <a:ext uri="{FF2B5EF4-FFF2-40B4-BE49-F238E27FC236}">
                <a16:creationId xmlns:a16="http://schemas.microsoft.com/office/drawing/2014/main" id="{CA006DF1-974C-7072-B35F-A87916C71C6F}"/>
              </a:ext>
            </a:extLst>
          </p:cNvPr>
          <p:cNvGraphicFramePr>
            <a:graphicFrameLocks noGrp="1"/>
          </p:cNvGraphicFramePr>
          <p:nvPr>
            <p:extLst>
              <p:ext uri="{D42A27DB-BD31-4B8C-83A1-F6EECF244321}">
                <p14:modId xmlns:p14="http://schemas.microsoft.com/office/powerpoint/2010/main" val="1354175877"/>
              </p:ext>
            </p:extLst>
          </p:nvPr>
        </p:nvGraphicFramePr>
        <p:xfrm>
          <a:off x="0" y="3911388"/>
          <a:ext cx="12192001" cy="2559125"/>
        </p:xfrm>
        <a:graphic>
          <a:graphicData uri="http://schemas.openxmlformats.org/drawingml/2006/table">
            <a:tbl>
              <a:tblPr>
                <a:tableStyleId>{5940675A-B579-460E-94D1-54222C63F5DA}</a:tableStyleId>
              </a:tblPr>
              <a:tblGrid>
                <a:gridCol w="1292001">
                  <a:extLst>
                    <a:ext uri="{9D8B030D-6E8A-4147-A177-3AD203B41FA5}">
                      <a16:colId xmlns:a16="http://schemas.microsoft.com/office/drawing/2014/main" val="1622850517"/>
                    </a:ext>
                  </a:extLst>
                </a:gridCol>
                <a:gridCol w="681250">
                  <a:extLst>
                    <a:ext uri="{9D8B030D-6E8A-4147-A177-3AD203B41FA5}">
                      <a16:colId xmlns:a16="http://schemas.microsoft.com/office/drawing/2014/main" val="2277746327"/>
                    </a:ext>
                  </a:extLst>
                </a:gridCol>
                <a:gridCol w="681250">
                  <a:extLst>
                    <a:ext uri="{9D8B030D-6E8A-4147-A177-3AD203B41FA5}">
                      <a16:colId xmlns:a16="http://schemas.microsoft.com/office/drawing/2014/main" val="525469434"/>
                    </a:ext>
                  </a:extLst>
                </a:gridCol>
                <a:gridCol w="681250">
                  <a:extLst>
                    <a:ext uri="{9D8B030D-6E8A-4147-A177-3AD203B41FA5}">
                      <a16:colId xmlns:a16="http://schemas.microsoft.com/office/drawing/2014/main" val="2450274795"/>
                    </a:ext>
                  </a:extLst>
                </a:gridCol>
                <a:gridCol w="681250">
                  <a:extLst>
                    <a:ext uri="{9D8B030D-6E8A-4147-A177-3AD203B41FA5}">
                      <a16:colId xmlns:a16="http://schemas.microsoft.com/office/drawing/2014/main" val="3558792809"/>
                    </a:ext>
                  </a:extLst>
                </a:gridCol>
                <a:gridCol w="681250">
                  <a:extLst>
                    <a:ext uri="{9D8B030D-6E8A-4147-A177-3AD203B41FA5}">
                      <a16:colId xmlns:a16="http://schemas.microsoft.com/office/drawing/2014/main" val="2480829106"/>
                    </a:ext>
                  </a:extLst>
                </a:gridCol>
                <a:gridCol w="681250">
                  <a:extLst>
                    <a:ext uri="{9D8B030D-6E8A-4147-A177-3AD203B41FA5}">
                      <a16:colId xmlns:a16="http://schemas.microsoft.com/office/drawing/2014/main" val="2233204023"/>
                    </a:ext>
                  </a:extLst>
                </a:gridCol>
                <a:gridCol w="681250">
                  <a:extLst>
                    <a:ext uri="{9D8B030D-6E8A-4147-A177-3AD203B41FA5}">
                      <a16:colId xmlns:a16="http://schemas.microsoft.com/office/drawing/2014/main" val="2827366874"/>
                    </a:ext>
                  </a:extLst>
                </a:gridCol>
                <a:gridCol w="681250">
                  <a:extLst>
                    <a:ext uri="{9D8B030D-6E8A-4147-A177-3AD203B41FA5}">
                      <a16:colId xmlns:a16="http://schemas.microsoft.com/office/drawing/2014/main" val="2628492940"/>
                    </a:ext>
                  </a:extLst>
                </a:gridCol>
                <a:gridCol w="681250">
                  <a:extLst>
                    <a:ext uri="{9D8B030D-6E8A-4147-A177-3AD203B41FA5}">
                      <a16:colId xmlns:a16="http://schemas.microsoft.com/office/drawing/2014/main" val="2765879828"/>
                    </a:ext>
                  </a:extLst>
                </a:gridCol>
                <a:gridCol w="681250">
                  <a:extLst>
                    <a:ext uri="{9D8B030D-6E8A-4147-A177-3AD203B41FA5}">
                      <a16:colId xmlns:a16="http://schemas.microsoft.com/office/drawing/2014/main" val="2883449097"/>
                    </a:ext>
                  </a:extLst>
                </a:gridCol>
                <a:gridCol w="681250">
                  <a:extLst>
                    <a:ext uri="{9D8B030D-6E8A-4147-A177-3AD203B41FA5}">
                      <a16:colId xmlns:a16="http://schemas.microsoft.com/office/drawing/2014/main" val="1180666891"/>
                    </a:ext>
                  </a:extLst>
                </a:gridCol>
                <a:gridCol w="681250">
                  <a:extLst>
                    <a:ext uri="{9D8B030D-6E8A-4147-A177-3AD203B41FA5}">
                      <a16:colId xmlns:a16="http://schemas.microsoft.com/office/drawing/2014/main" val="2680012168"/>
                    </a:ext>
                  </a:extLst>
                </a:gridCol>
                <a:gridCol w="681250">
                  <a:extLst>
                    <a:ext uri="{9D8B030D-6E8A-4147-A177-3AD203B41FA5}">
                      <a16:colId xmlns:a16="http://schemas.microsoft.com/office/drawing/2014/main" val="2743139334"/>
                    </a:ext>
                  </a:extLst>
                </a:gridCol>
                <a:gridCol w="681250">
                  <a:extLst>
                    <a:ext uri="{9D8B030D-6E8A-4147-A177-3AD203B41FA5}">
                      <a16:colId xmlns:a16="http://schemas.microsoft.com/office/drawing/2014/main" val="3473123302"/>
                    </a:ext>
                  </a:extLst>
                </a:gridCol>
                <a:gridCol w="681250">
                  <a:extLst>
                    <a:ext uri="{9D8B030D-6E8A-4147-A177-3AD203B41FA5}">
                      <a16:colId xmlns:a16="http://schemas.microsoft.com/office/drawing/2014/main" val="1006284785"/>
                    </a:ext>
                  </a:extLst>
                </a:gridCol>
                <a:gridCol w="681250">
                  <a:extLst>
                    <a:ext uri="{9D8B030D-6E8A-4147-A177-3AD203B41FA5}">
                      <a16:colId xmlns:a16="http://schemas.microsoft.com/office/drawing/2014/main" val="3992086742"/>
                    </a:ext>
                  </a:extLst>
                </a:gridCol>
              </a:tblGrid>
              <a:tr h="288000">
                <a:tc gridSpan="17">
                  <a:txBody>
                    <a:bodyPr/>
                    <a:lstStyle/>
                    <a:p>
                      <a:pPr algn="ctr" fontAlgn="ctr"/>
                      <a:r>
                        <a:rPr lang="en-IN" sz="1400" b="0" i="0" u="none" strike="noStrike" dirty="0">
                          <a:solidFill>
                            <a:schemeClr val="bg1"/>
                          </a:solidFill>
                          <a:effectLst/>
                          <a:latin typeface="Bahnschrift" panose="020B0502040204020203" pitchFamily="34" charset="0"/>
                        </a:rPr>
                        <a:t>Last 7 Days</a:t>
                      </a:r>
                    </a:p>
                  </a:txBody>
                  <a:tcPr marL="5765" marR="5765" marT="5765" marB="0" anchor="ctr">
                    <a:lnL w="6350" cap="flat" cmpd="sng" algn="ctr">
                      <a:solidFill>
                        <a:schemeClr val="tx1">
                          <a:lumMod val="85000"/>
                          <a:lumOff val="15000"/>
                        </a:schemeClr>
                      </a:solidFill>
                      <a:prstDash val="solid"/>
                      <a:round/>
                      <a:headEnd type="none" w="med" len="med"/>
                      <a:tailEnd type="none" w="med" len="med"/>
                    </a:lnL>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81057651"/>
                  </a:ext>
                </a:extLst>
              </a:tr>
              <a:tr h="0">
                <a:tc rowSpan="2">
                  <a:txBody>
                    <a:bodyPr/>
                    <a:lstStyle/>
                    <a:p>
                      <a:pPr algn="ctr" fontAlgn="ctr"/>
                      <a:r>
                        <a:rPr lang="en-IN" sz="1400" u="none" strike="noStrike" dirty="0">
                          <a:solidFill>
                            <a:schemeClr val="bg1"/>
                          </a:solidFill>
                          <a:effectLst/>
                          <a:latin typeface="Bahnschrift" panose="020B0502040204020203" pitchFamily="34" charset="0"/>
                        </a:rPr>
                        <a:t>Party</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3C1A56"/>
                    </a:solidFill>
                  </a:tcPr>
                </a:tc>
                <a:tc gridSpan="4">
                  <a:txBody>
                    <a:bodyPr/>
                    <a:lstStyle/>
                    <a:p>
                      <a:pPr algn="ctr" fontAlgn="ctr"/>
                      <a:r>
                        <a:rPr lang="en-IN" sz="1400" u="none" strike="noStrike" dirty="0">
                          <a:solidFill>
                            <a:schemeClr val="bg1"/>
                          </a:solidFill>
                          <a:effectLst/>
                          <a:latin typeface="Bahnschrift" panose="020B0502040204020203" pitchFamily="34" charset="0"/>
                        </a:rPr>
                        <a:t>Facebook</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Instagram</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Twitter</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YouTube</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85902128"/>
                  </a:ext>
                </a:extLst>
              </a:tr>
              <a:tr h="468000">
                <a:tc vMerge="1">
                  <a:txBody>
                    <a:bodyPr/>
                    <a:lstStyle/>
                    <a:p>
                      <a:endParaRPr lang="en-IN"/>
                    </a:p>
                  </a:txBody>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Average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Average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Average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Average Video Views</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extLst>
                  <a:ext uri="{0D108BD9-81ED-4DB2-BD59-A6C34878D82A}">
                    <a16:rowId xmlns:a16="http://schemas.microsoft.com/office/drawing/2014/main" val="1712108871"/>
                  </a:ext>
                </a:extLst>
              </a:tr>
              <a:tr h="396000">
                <a:tc>
                  <a:txBody>
                    <a:bodyPr/>
                    <a:lstStyle/>
                    <a:p>
                      <a:pPr algn="ctr"/>
                      <a:r>
                        <a:rPr lang="en-IN" sz="1800" dirty="0">
                          <a:latin typeface="Banchrift"/>
                        </a:rPr>
                        <a:t>AITC</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9971422"/>
                  </a:ext>
                </a:extLst>
              </a:tr>
              <a:tr h="396000">
                <a:tc>
                  <a:txBody>
                    <a:bodyPr/>
                    <a:lstStyle/>
                    <a:p>
                      <a:pPr algn="ctr"/>
                      <a:r>
                        <a:rPr lang="en-IN" sz="1800" dirty="0">
                          <a:latin typeface="Banchrift"/>
                        </a:rPr>
                        <a:t>BJP</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7058375"/>
                  </a:ext>
                </a:extLst>
              </a:tr>
              <a:tr h="396000">
                <a:tc>
                  <a:txBody>
                    <a:bodyPr/>
                    <a:lstStyle/>
                    <a:p>
                      <a:pPr algn="ctr"/>
                      <a:r>
                        <a:rPr lang="en-IN" sz="1800" dirty="0">
                          <a:latin typeface="Banchrift"/>
                        </a:rPr>
                        <a:t>INC</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6150800"/>
                  </a:ext>
                </a:extLst>
              </a:tr>
              <a:tr h="396000">
                <a:tc>
                  <a:txBody>
                    <a:bodyPr/>
                    <a:lstStyle/>
                    <a:p>
                      <a:pPr algn="ctr"/>
                      <a:r>
                        <a:rPr lang="en-IN" sz="1800" dirty="0">
                          <a:latin typeface="Banchrift"/>
                        </a:rPr>
                        <a:t>CPI(M)</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574606"/>
                  </a:ext>
                </a:extLst>
              </a:tr>
            </a:tbl>
          </a:graphicData>
        </a:graphic>
      </p:graphicFrame>
      <p:graphicFrame>
        <p:nvGraphicFramePr>
          <p:cNvPr id="20" name="Table 19">
            <a:extLst>
              <a:ext uri="{FF2B5EF4-FFF2-40B4-BE49-F238E27FC236}">
                <a16:creationId xmlns:a16="http://schemas.microsoft.com/office/drawing/2014/main" id="{16D6670D-D465-3764-40B7-9FAEE03BFDD6}"/>
              </a:ext>
            </a:extLst>
          </p:cNvPr>
          <p:cNvGraphicFramePr>
            <a:graphicFrameLocks noGrp="1"/>
          </p:cNvGraphicFramePr>
          <p:nvPr>
            <p:extLst>
              <p:ext uri="{D42A27DB-BD31-4B8C-83A1-F6EECF244321}">
                <p14:modId xmlns:p14="http://schemas.microsoft.com/office/powerpoint/2010/main" val="2182107304"/>
              </p:ext>
            </p:extLst>
          </p:nvPr>
        </p:nvGraphicFramePr>
        <p:xfrm>
          <a:off x="14571" y="1171074"/>
          <a:ext cx="12192001" cy="2570360"/>
        </p:xfrm>
        <a:graphic>
          <a:graphicData uri="http://schemas.openxmlformats.org/drawingml/2006/table">
            <a:tbl>
              <a:tblPr>
                <a:tableStyleId>{5940675A-B579-460E-94D1-54222C63F5DA}</a:tableStyleId>
              </a:tblPr>
              <a:tblGrid>
                <a:gridCol w="1292001">
                  <a:extLst>
                    <a:ext uri="{9D8B030D-6E8A-4147-A177-3AD203B41FA5}">
                      <a16:colId xmlns:a16="http://schemas.microsoft.com/office/drawing/2014/main" val="1622850517"/>
                    </a:ext>
                  </a:extLst>
                </a:gridCol>
                <a:gridCol w="681250">
                  <a:extLst>
                    <a:ext uri="{9D8B030D-6E8A-4147-A177-3AD203B41FA5}">
                      <a16:colId xmlns:a16="http://schemas.microsoft.com/office/drawing/2014/main" val="2277746327"/>
                    </a:ext>
                  </a:extLst>
                </a:gridCol>
                <a:gridCol w="681250">
                  <a:extLst>
                    <a:ext uri="{9D8B030D-6E8A-4147-A177-3AD203B41FA5}">
                      <a16:colId xmlns:a16="http://schemas.microsoft.com/office/drawing/2014/main" val="525469434"/>
                    </a:ext>
                  </a:extLst>
                </a:gridCol>
                <a:gridCol w="681250">
                  <a:extLst>
                    <a:ext uri="{9D8B030D-6E8A-4147-A177-3AD203B41FA5}">
                      <a16:colId xmlns:a16="http://schemas.microsoft.com/office/drawing/2014/main" val="2450274795"/>
                    </a:ext>
                  </a:extLst>
                </a:gridCol>
                <a:gridCol w="681250">
                  <a:extLst>
                    <a:ext uri="{9D8B030D-6E8A-4147-A177-3AD203B41FA5}">
                      <a16:colId xmlns:a16="http://schemas.microsoft.com/office/drawing/2014/main" val="3558792809"/>
                    </a:ext>
                  </a:extLst>
                </a:gridCol>
                <a:gridCol w="681250">
                  <a:extLst>
                    <a:ext uri="{9D8B030D-6E8A-4147-A177-3AD203B41FA5}">
                      <a16:colId xmlns:a16="http://schemas.microsoft.com/office/drawing/2014/main" val="2480829106"/>
                    </a:ext>
                  </a:extLst>
                </a:gridCol>
                <a:gridCol w="681250">
                  <a:extLst>
                    <a:ext uri="{9D8B030D-6E8A-4147-A177-3AD203B41FA5}">
                      <a16:colId xmlns:a16="http://schemas.microsoft.com/office/drawing/2014/main" val="2233204023"/>
                    </a:ext>
                  </a:extLst>
                </a:gridCol>
                <a:gridCol w="681250">
                  <a:extLst>
                    <a:ext uri="{9D8B030D-6E8A-4147-A177-3AD203B41FA5}">
                      <a16:colId xmlns:a16="http://schemas.microsoft.com/office/drawing/2014/main" val="2827366874"/>
                    </a:ext>
                  </a:extLst>
                </a:gridCol>
                <a:gridCol w="681250">
                  <a:extLst>
                    <a:ext uri="{9D8B030D-6E8A-4147-A177-3AD203B41FA5}">
                      <a16:colId xmlns:a16="http://schemas.microsoft.com/office/drawing/2014/main" val="2628492940"/>
                    </a:ext>
                  </a:extLst>
                </a:gridCol>
                <a:gridCol w="681250">
                  <a:extLst>
                    <a:ext uri="{9D8B030D-6E8A-4147-A177-3AD203B41FA5}">
                      <a16:colId xmlns:a16="http://schemas.microsoft.com/office/drawing/2014/main" val="2765879828"/>
                    </a:ext>
                  </a:extLst>
                </a:gridCol>
                <a:gridCol w="681250">
                  <a:extLst>
                    <a:ext uri="{9D8B030D-6E8A-4147-A177-3AD203B41FA5}">
                      <a16:colId xmlns:a16="http://schemas.microsoft.com/office/drawing/2014/main" val="2883449097"/>
                    </a:ext>
                  </a:extLst>
                </a:gridCol>
                <a:gridCol w="681250">
                  <a:extLst>
                    <a:ext uri="{9D8B030D-6E8A-4147-A177-3AD203B41FA5}">
                      <a16:colId xmlns:a16="http://schemas.microsoft.com/office/drawing/2014/main" val="1180666891"/>
                    </a:ext>
                  </a:extLst>
                </a:gridCol>
                <a:gridCol w="681250">
                  <a:extLst>
                    <a:ext uri="{9D8B030D-6E8A-4147-A177-3AD203B41FA5}">
                      <a16:colId xmlns:a16="http://schemas.microsoft.com/office/drawing/2014/main" val="2680012168"/>
                    </a:ext>
                  </a:extLst>
                </a:gridCol>
                <a:gridCol w="681250">
                  <a:extLst>
                    <a:ext uri="{9D8B030D-6E8A-4147-A177-3AD203B41FA5}">
                      <a16:colId xmlns:a16="http://schemas.microsoft.com/office/drawing/2014/main" val="2743139334"/>
                    </a:ext>
                  </a:extLst>
                </a:gridCol>
                <a:gridCol w="681250">
                  <a:extLst>
                    <a:ext uri="{9D8B030D-6E8A-4147-A177-3AD203B41FA5}">
                      <a16:colId xmlns:a16="http://schemas.microsoft.com/office/drawing/2014/main" val="3473123302"/>
                    </a:ext>
                  </a:extLst>
                </a:gridCol>
                <a:gridCol w="681250">
                  <a:extLst>
                    <a:ext uri="{9D8B030D-6E8A-4147-A177-3AD203B41FA5}">
                      <a16:colId xmlns:a16="http://schemas.microsoft.com/office/drawing/2014/main" val="1006284785"/>
                    </a:ext>
                  </a:extLst>
                </a:gridCol>
                <a:gridCol w="681250">
                  <a:extLst>
                    <a:ext uri="{9D8B030D-6E8A-4147-A177-3AD203B41FA5}">
                      <a16:colId xmlns:a16="http://schemas.microsoft.com/office/drawing/2014/main" val="3992086742"/>
                    </a:ext>
                  </a:extLst>
                </a:gridCol>
              </a:tblGrid>
              <a:tr h="288000">
                <a:tc gridSpan="17">
                  <a:txBody>
                    <a:bodyPr/>
                    <a:lstStyle/>
                    <a:p>
                      <a:pPr algn="ctr" fontAlgn="ctr"/>
                      <a:r>
                        <a:rPr lang="en-IN" sz="1400" b="0" i="0" u="none" strike="noStrike" dirty="0">
                          <a:solidFill>
                            <a:schemeClr val="bg1"/>
                          </a:solidFill>
                          <a:effectLst/>
                          <a:latin typeface="Bahnschrift" panose="020B0502040204020203" pitchFamily="34" charset="0"/>
                        </a:rPr>
                        <a:t>Overall</a:t>
                      </a:r>
                    </a:p>
                  </a:txBody>
                  <a:tcPr marL="5765" marR="5765" marT="5765" marB="0" anchor="ctr">
                    <a:lnL w="6350" cap="flat" cmpd="sng" algn="ctr">
                      <a:solidFill>
                        <a:schemeClr val="tx1">
                          <a:lumMod val="85000"/>
                          <a:lumOff val="15000"/>
                        </a:schemeClr>
                      </a:solidFill>
                      <a:prstDash val="solid"/>
                      <a:round/>
                      <a:headEnd type="none" w="med" len="med"/>
                      <a:tailEnd type="none" w="med" len="med"/>
                    </a:lnL>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40397352"/>
                  </a:ext>
                </a:extLst>
              </a:tr>
              <a:tr h="220209">
                <a:tc rowSpan="2">
                  <a:txBody>
                    <a:bodyPr/>
                    <a:lstStyle/>
                    <a:p>
                      <a:pPr algn="ctr" fontAlgn="ctr"/>
                      <a:r>
                        <a:rPr lang="en-IN" sz="1400" u="none" strike="noStrike" dirty="0">
                          <a:solidFill>
                            <a:schemeClr val="bg1"/>
                          </a:solidFill>
                          <a:effectLst/>
                          <a:latin typeface="Bahnschrift" panose="020B0502040204020203" pitchFamily="34" charset="0"/>
                        </a:rPr>
                        <a:t>Party</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3C1A56"/>
                    </a:solidFill>
                  </a:tcPr>
                </a:tc>
                <a:tc gridSpan="4">
                  <a:txBody>
                    <a:bodyPr/>
                    <a:lstStyle/>
                    <a:p>
                      <a:pPr algn="ctr" fontAlgn="ctr"/>
                      <a:r>
                        <a:rPr lang="en-IN" sz="1400" u="none" strike="noStrike" dirty="0">
                          <a:solidFill>
                            <a:schemeClr val="bg1"/>
                          </a:solidFill>
                          <a:effectLst/>
                          <a:latin typeface="Bahnschrift" panose="020B0502040204020203" pitchFamily="34" charset="0"/>
                        </a:rPr>
                        <a:t>Facebook</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Instagram</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Twitter</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YouTube</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85902128"/>
                  </a:ext>
                </a:extLst>
              </a:tr>
              <a:tr h="470315">
                <a:tc vMerge="1">
                  <a:txBody>
                    <a:bodyPr/>
                    <a:lstStyle/>
                    <a:p>
                      <a:endParaRPr lang="en-IN"/>
                    </a:p>
                  </a:txBody>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Average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Average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Average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Average Video Views</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extLst>
                  <a:ext uri="{0D108BD9-81ED-4DB2-BD59-A6C34878D82A}">
                    <a16:rowId xmlns:a16="http://schemas.microsoft.com/office/drawing/2014/main" val="1712108871"/>
                  </a:ext>
                </a:extLst>
              </a:tr>
              <a:tr h="397959">
                <a:tc>
                  <a:txBody>
                    <a:bodyPr/>
                    <a:lstStyle/>
                    <a:p>
                      <a:pPr algn="ctr"/>
                      <a:r>
                        <a:rPr lang="en-IN" sz="1800" dirty="0">
                          <a:latin typeface="Banchrift"/>
                        </a:rPr>
                        <a:t>AITC</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9971422"/>
                  </a:ext>
                </a:extLst>
              </a:tr>
              <a:tr h="397959">
                <a:tc>
                  <a:txBody>
                    <a:bodyPr/>
                    <a:lstStyle/>
                    <a:p>
                      <a:pPr algn="ctr"/>
                      <a:r>
                        <a:rPr lang="en-IN" sz="1800" dirty="0">
                          <a:latin typeface="Banchrift"/>
                        </a:rPr>
                        <a:t>BJP</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7058375"/>
                  </a:ext>
                </a:extLst>
              </a:tr>
              <a:tr h="397959">
                <a:tc>
                  <a:txBody>
                    <a:bodyPr/>
                    <a:lstStyle/>
                    <a:p>
                      <a:pPr algn="ctr"/>
                      <a:r>
                        <a:rPr lang="en-IN" sz="1800" dirty="0">
                          <a:latin typeface="Banchrift"/>
                        </a:rPr>
                        <a:t>INC</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6150800"/>
                  </a:ext>
                </a:extLst>
              </a:tr>
              <a:tr h="397959">
                <a:tc>
                  <a:txBody>
                    <a:bodyPr/>
                    <a:lstStyle/>
                    <a:p>
                      <a:pPr algn="ctr"/>
                      <a:r>
                        <a:rPr lang="en-IN" sz="1800" dirty="0">
                          <a:latin typeface="Banchrift"/>
                        </a:rPr>
                        <a:t>CPI(M)</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100" b="0" i="0" u="none" strike="noStrike" dirty="0">
                        <a:solidFill>
                          <a:srgbClr val="000000"/>
                        </a:solidFill>
                        <a:effectLst/>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574606"/>
                  </a:ext>
                </a:extLst>
              </a:tr>
            </a:tbl>
          </a:graphicData>
        </a:graphic>
      </p:graphicFrame>
      <p:sp>
        <p:nvSpPr>
          <p:cNvPr id="7" name="Slide Number Placeholder 6">
            <a:extLst>
              <a:ext uri="{FF2B5EF4-FFF2-40B4-BE49-F238E27FC236}">
                <a16:creationId xmlns:a16="http://schemas.microsoft.com/office/drawing/2014/main" id="{CA01B3D4-3F53-858B-8C39-75335247FD26}"/>
              </a:ext>
            </a:extLst>
          </p:cNvPr>
          <p:cNvSpPr>
            <a:spLocks noGrp="1"/>
          </p:cNvSpPr>
          <p:nvPr>
            <p:ph type="sldNum" sz="quarter" idx="7"/>
          </p:nvPr>
        </p:nvSpPr>
        <p:spPr/>
        <p:txBody>
          <a:bodyPr/>
          <a:lstStyle/>
          <a:p>
            <a:fld id="{B6F15528-21DE-4FAA-801E-634DDDAF4B2B}"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63111" y="272203"/>
            <a:ext cx="5827434"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Party Official Pages (7 DMA)</a:t>
            </a:r>
            <a:endParaRPr sz="3600" spc="-10" dirty="0"/>
          </a:p>
        </p:txBody>
      </p:sp>
      <p:sp>
        <p:nvSpPr>
          <p:cNvPr id="2" name="TextBox 1">
            <a:extLst>
              <a:ext uri="{FF2B5EF4-FFF2-40B4-BE49-F238E27FC236}">
                <a16:creationId xmlns:a16="http://schemas.microsoft.com/office/drawing/2014/main" id="{C77A6970-3F55-7D7A-DAA6-5E77794AC002}"/>
              </a:ext>
            </a:extLst>
          </p:cNvPr>
          <p:cNvSpPr txBox="1"/>
          <p:nvPr/>
        </p:nvSpPr>
        <p:spPr>
          <a:xfrm>
            <a:off x="8729131" y="1141175"/>
            <a:ext cx="902811"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FOLLOWER</a:t>
            </a:r>
            <a:endParaRPr lang="en-IN" sz="1100" dirty="0">
              <a:latin typeface="Bahnschrift" panose="020B0502040204020203" pitchFamily="34" charset="0"/>
            </a:endParaRPr>
          </a:p>
        </p:txBody>
      </p:sp>
      <p:sp>
        <p:nvSpPr>
          <p:cNvPr id="8" name="TextBox 7">
            <a:extLst>
              <a:ext uri="{FF2B5EF4-FFF2-40B4-BE49-F238E27FC236}">
                <a16:creationId xmlns:a16="http://schemas.microsoft.com/office/drawing/2014/main" id="{B6494A03-CE16-855A-32BC-4E100DDDBDFF}"/>
              </a:ext>
            </a:extLst>
          </p:cNvPr>
          <p:cNvSpPr txBox="1"/>
          <p:nvPr/>
        </p:nvSpPr>
        <p:spPr>
          <a:xfrm>
            <a:off x="2194881" y="1134000"/>
            <a:ext cx="1771639"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POST PER DAY</a:t>
            </a:r>
            <a:endParaRPr lang="en-IN" sz="1100" dirty="0">
              <a:latin typeface="Bahnschrift" panose="020B0502040204020203" pitchFamily="34" charset="0"/>
            </a:endParaRPr>
          </a:p>
        </p:txBody>
      </p:sp>
      <p:sp>
        <p:nvSpPr>
          <p:cNvPr id="9" name="TextBox 8">
            <a:extLst>
              <a:ext uri="{FF2B5EF4-FFF2-40B4-BE49-F238E27FC236}">
                <a16:creationId xmlns:a16="http://schemas.microsoft.com/office/drawing/2014/main" id="{8F7897F9-D3C6-0155-2ACA-F8C7D5C92AFE}"/>
              </a:ext>
            </a:extLst>
          </p:cNvPr>
          <p:cNvSpPr txBox="1"/>
          <p:nvPr/>
        </p:nvSpPr>
        <p:spPr>
          <a:xfrm>
            <a:off x="219547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ENGAGEMENT</a:t>
            </a:r>
            <a:endParaRPr lang="en-IN" sz="1100" dirty="0">
              <a:latin typeface="Bahnschrift" panose="020B0502040204020203" pitchFamily="34" charset="0"/>
            </a:endParaRPr>
          </a:p>
        </p:txBody>
      </p:sp>
      <p:sp>
        <p:nvSpPr>
          <p:cNvPr id="10" name="TextBox 9">
            <a:extLst>
              <a:ext uri="{FF2B5EF4-FFF2-40B4-BE49-F238E27FC236}">
                <a16:creationId xmlns:a16="http://schemas.microsoft.com/office/drawing/2014/main" id="{8ABE3370-67CE-7314-183B-DD93169D4D5B}"/>
              </a:ext>
            </a:extLst>
          </p:cNvPr>
          <p:cNvSpPr txBox="1"/>
          <p:nvPr/>
        </p:nvSpPr>
        <p:spPr>
          <a:xfrm>
            <a:off x="827994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ENGAGEMENT RATE</a:t>
            </a:r>
            <a:endParaRPr lang="en-IN" sz="1100" dirty="0">
              <a:latin typeface="Bahnschrift" panose="020B0502040204020203" pitchFamily="34" charset="0"/>
            </a:endParaRPr>
          </a:p>
        </p:txBody>
      </p:sp>
      <p:sp>
        <p:nvSpPr>
          <p:cNvPr id="15" name="TextBox 14"/>
          <p:cNvSpPr txBox="1"/>
          <p:nvPr/>
        </p:nvSpPr>
        <p:spPr>
          <a:xfrm>
            <a:off x="4795465" y="6436184"/>
            <a:ext cx="2552302" cy="338554"/>
          </a:xfrm>
          <a:prstGeom prst="rect">
            <a:avLst/>
          </a:prstGeom>
          <a:noFill/>
        </p:spPr>
        <p:txBody>
          <a:bodyPr wrap="none">
            <a:spAutoFit/>
          </a:bodyPr>
          <a:lstStyle/>
          <a:p>
            <a:pPr algn="ctr">
              <a:defRPr sz="1400">
                <a:latin typeface="Bahnschrift"/>
              </a:defRPr>
            </a:pPr>
            <a:r>
              <a:rPr sz="1200" dirty="0">
                <a:solidFill>
                  <a:srgbClr val="558ED5"/>
                </a:solidFill>
              </a:rPr>
              <a:t> </a:t>
            </a:r>
            <a:r>
              <a:rPr sz="1600" dirty="0">
                <a:solidFill>
                  <a:srgbClr val="20C646"/>
                </a:solidFill>
              </a:rPr>
              <a:t>—</a:t>
            </a:r>
            <a:r>
              <a:rPr sz="1200" dirty="0">
                <a:solidFill>
                  <a:srgbClr val="20C646"/>
                </a:solidFill>
              </a:rPr>
              <a:t> </a:t>
            </a:r>
            <a:r>
              <a:rPr lang="en-IN" sz="1200" dirty="0"/>
              <a:t>AITC</a:t>
            </a:r>
            <a:r>
              <a:rPr sz="1200" dirty="0">
                <a:solidFill>
                  <a:srgbClr val="DA1CBF"/>
                </a:solidFill>
              </a:rPr>
              <a:t> </a:t>
            </a:r>
            <a:r>
              <a:rPr sz="1600" dirty="0">
                <a:solidFill>
                  <a:srgbClr val="F97D09"/>
                </a:solidFill>
              </a:rPr>
              <a:t>—</a:t>
            </a:r>
            <a:r>
              <a:rPr sz="1200" dirty="0">
                <a:solidFill>
                  <a:srgbClr val="DA1CBF"/>
                </a:solidFill>
              </a:rPr>
              <a:t> </a:t>
            </a:r>
            <a:r>
              <a:rPr lang="en-IN" sz="1200" dirty="0"/>
              <a:t>BJP</a:t>
            </a:r>
            <a:r>
              <a:rPr sz="1200" dirty="0"/>
              <a:t> </a:t>
            </a:r>
            <a:r>
              <a:rPr sz="1600" dirty="0">
                <a:solidFill>
                  <a:srgbClr val="00B0F0"/>
                </a:solidFill>
              </a:rPr>
              <a:t>—</a:t>
            </a:r>
            <a:r>
              <a:rPr sz="1200" dirty="0"/>
              <a:t> </a:t>
            </a:r>
            <a:r>
              <a:rPr lang="en-IN" sz="1200" dirty="0"/>
              <a:t>INC</a:t>
            </a:r>
            <a:r>
              <a:rPr sz="1200" dirty="0">
                <a:solidFill>
                  <a:srgbClr val="FFC000"/>
                </a:solidFill>
              </a:rPr>
              <a:t> </a:t>
            </a:r>
            <a:r>
              <a:rPr sz="1600" dirty="0">
                <a:solidFill>
                  <a:srgbClr val="FF0000"/>
                </a:solidFill>
              </a:rPr>
              <a:t>—</a:t>
            </a:r>
            <a:r>
              <a:rPr sz="1200" dirty="0"/>
              <a:t> </a:t>
            </a:r>
            <a:r>
              <a:rPr lang="en-IN" sz="1200" dirty="0"/>
              <a:t>CPI(M)</a:t>
            </a:r>
            <a:r>
              <a:rPr sz="1200" dirty="0">
                <a:solidFill>
                  <a:srgbClr val="37701A"/>
                </a:solidFill>
              </a:rPr>
              <a:t> </a:t>
            </a:r>
            <a:endParaRPr sz="1200" dirty="0"/>
          </a:p>
        </p:txBody>
      </p:sp>
      <p:sp>
        <p:nvSpPr>
          <p:cNvPr id="4" name="Rectangle 3">
            <a:extLst>
              <a:ext uri="{FF2B5EF4-FFF2-40B4-BE49-F238E27FC236}">
                <a16:creationId xmlns:a16="http://schemas.microsoft.com/office/drawing/2014/main" id="{697FEF2E-C2EA-98CD-64C1-17E472CA0405}"/>
              </a:ext>
            </a:extLst>
          </p:cNvPr>
          <p:cNvSpPr/>
          <p:nvPr/>
        </p:nvSpPr>
        <p:spPr>
          <a:xfrm>
            <a:off x="223321" y="255059"/>
            <a:ext cx="666000" cy="666000"/>
          </a:xfrm>
          <a:prstGeom prst="rect">
            <a:avLst/>
          </a:prstGeom>
          <a:blipFill>
            <a:blip r:embed="rId3"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2" name="Slide Number Placeholder 11">
            <a:extLst>
              <a:ext uri="{FF2B5EF4-FFF2-40B4-BE49-F238E27FC236}">
                <a16:creationId xmlns:a16="http://schemas.microsoft.com/office/drawing/2014/main" id="{7FF0811B-AAF7-CD58-BD9D-4ABCF0CB9878}"/>
              </a:ext>
            </a:extLst>
          </p:cNvPr>
          <p:cNvSpPr>
            <a:spLocks noGrp="1"/>
          </p:cNvSpPr>
          <p:nvPr>
            <p:ph type="sldNum" sz="quarter" idx="7"/>
          </p:nvPr>
        </p:nvSpPr>
        <p:spPr/>
        <p:txBody>
          <a:bodyPr/>
          <a:lstStyle/>
          <a:p>
            <a:fld id="{B6F15528-21DE-4FAA-801E-634DDDAF4B2B}" type="slidenum">
              <a:rPr lang="en-US" smtClean="0"/>
              <a:t>11</a:t>
            </a:fld>
            <a:endParaRPr lang="en-US"/>
          </a:p>
        </p:txBody>
      </p:sp>
    </p:spTree>
    <p:extLst>
      <p:ext uri="{BB962C8B-B14F-4D97-AF65-F5344CB8AC3E}">
        <p14:creationId xmlns:p14="http://schemas.microsoft.com/office/powerpoint/2010/main" val="71439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A6970-3F55-7D7A-DAA6-5E77794AC002}"/>
              </a:ext>
            </a:extLst>
          </p:cNvPr>
          <p:cNvSpPr txBox="1"/>
          <p:nvPr/>
        </p:nvSpPr>
        <p:spPr>
          <a:xfrm>
            <a:off x="8729131" y="1143279"/>
            <a:ext cx="902811"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FOLLOWER</a:t>
            </a:r>
            <a:endParaRPr lang="en-IN" sz="1100" dirty="0">
              <a:latin typeface="Bahnschrift" panose="020B0502040204020203" pitchFamily="34" charset="0"/>
            </a:endParaRPr>
          </a:p>
        </p:txBody>
      </p:sp>
      <p:sp>
        <p:nvSpPr>
          <p:cNvPr id="8" name="TextBox 7">
            <a:extLst>
              <a:ext uri="{FF2B5EF4-FFF2-40B4-BE49-F238E27FC236}">
                <a16:creationId xmlns:a16="http://schemas.microsoft.com/office/drawing/2014/main" id="{B6494A03-CE16-855A-32BC-4E100DDDBDFF}"/>
              </a:ext>
            </a:extLst>
          </p:cNvPr>
          <p:cNvSpPr txBox="1"/>
          <p:nvPr/>
        </p:nvSpPr>
        <p:spPr>
          <a:xfrm>
            <a:off x="2194881" y="1134000"/>
            <a:ext cx="1771639"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POST PER DAY</a:t>
            </a:r>
            <a:endParaRPr lang="en-IN" sz="1100" dirty="0">
              <a:latin typeface="Bahnschrift" panose="020B0502040204020203" pitchFamily="34" charset="0"/>
            </a:endParaRPr>
          </a:p>
        </p:txBody>
      </p:sp>
      <p:sp>
        <p:nvSpPr>
          <p:cNvPr id="9" name="TextBox 8">
            <a:extLst>
              <a:ext uri="{FF2B5EF4-FFF2-40B4-BE49-F238E27FC236}">
                <a16:creationId xmlns:a16="http://schemas.microsoft.com/office/drawing/2014/main" id="{8F7897F9-D3C6-0155-2ACA-F8C7D5C92AFE}"/>
              </a:ext>
            </a:extLst>
          </p:cNvPr>
          <p:cNvSpPr txBox="1"/>
          <p:nvPr/>
        </p:nvSpPr>
        <p:spPr>
          <a:xfrm>
            <a:off x="219547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ENGAGEMENT</a:t>
            </a:r>
            <a:endParaRPr lang="en-IN" sz="1100" dirty="0">
              <a:latin typeface="Bahnschrift" panose="020B0502040204020203" pitchFamily="34" charset="0"/>
            </a:endParaRPr>
          </a:p>
        </p:txBody>
      </p:sp>
      <p:sp>
        <p:nvSpPr>
          <p:cNvPr id="10" name="TextBox 9">
            <a:extLst>
              <a:ext uri="{FF2B5EF4-FFF2-40B4-BE49-F238E27FC236}">
                <a16:creationId xmlns:a16="http://schemas.microsoft.com/office/drawing/2014/main" id="{8ABE3370-67CE-7314-183B-DD93169D4D5B}"/>
              </a:ext>
            </a:extLst>
          </p:cNvPr>
          <p:cNvSpPr txBox="1"/>
          <p:nvPr/>
        </p:nvSpPr>
        <p:spPr>
          <a:xfrm>
            <a:off x="827994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ENGAGEMENT RATE</a:t>
            </a:r>
            <a:endParaRPr lang="en-IN" sz="1100" dirty="0">
              <a:latin typeface="Bahnschrift" panose="020B0502040204020203" pitchFamily="34" charset="0"/>
            </a:endParaRPr>
          </a:p>
        </p:txBody>
      </p:sp>
      <p:sp>
        <p:nvSpPr>
          <p:cNvPr id="7" name="object 3">
            <a:extLst>
              <a:ext uri="{FF2B5EF4-FFF2-40B4-BE49-F238E27FC236}">
                <a16:creationId xmlns:a16="http://schemas.microsoft.com/office/drawing/2014/main" id="{509220A6-5431-4F61-EFDE-17BDBF677C09}"/>
              </a:ext>
            </a:extLst>
          </p:cNvPr>
          <p:cNvSpPr txBox="1">
            <a:spLocks noGrp="1"/>
          </p:cNvSpPr>
          <p:nvPr>
            <p:ph type="title"/>
          </p:nvPr>
        </p:nvSpPr>
        <p:spPr>
          <a:xfrm>
            <a:off x="963111" y="272203"/>
            <a:ext cx="5827434"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Party Official Pages (7 DMA)</a:t>
            </a:r>
            <a:endParaRPr sz="3600" spc="-10" dirty="0"/>
          </a:p>
        </p:txBody>
      </p:sp>
      <p:pic>
        <p:nvPicPr>
          <p:cNvPr id="16" name="Picture 15">
            <a:extLst>
              <a:ext uri="{FF2B5EF4-FFF2-40B4-BE49-F238E27FC236}">
                <a16:creationId xmlns:a16="http://schemas.microsoft.com/office/drawing/2014/main" id="{11981D50-169D-3996-F883-65890DD3DBBB}"/>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sp>
        <p:nvSpPr>
          <p:cNvPr id="6" name="TextBox 5">
            <a:extLst>
              <a:ext uri="{FF2B5EF4-FFF2-40B4-BE49-F238E27FC236}">
                <a16:creationId xmlns:a16="http://schemas.microsoft.com/office/drawing/2014/main" id="{18BC4888-E986-662B-7F6B-B9FC8A93405D}"/>
              </a:ext>
            </a:extLst>
          </p:cNvPr>
          <p:cNvSpPr txBox="1"/>
          <p:nvPr/>
        </p:nvSpPr>
        <p:spPr>
          <a:xfrm>
            <a:off x="4795465" y="6436184"/>
            <a:ext cx="2552302" cy="338554"/>
          </a:xfrm>
          <a:prstGeom prst="rect">
            <a:avLst/>
          </a:prstGeom>
          <a:noFill/>
        </p:spPr>
        <p:txBody>
          <a:bodyPr wrap="none">
            <a:spAutoFit/>
          </a:bodyPr>
          <a:lstStyle/>
          <a:p>
            <a:pPr algn="ctr">
              <a:defRPr sz="1400">
                <a:latin typeface="Bahnschrift"/>
              </a:defRPr>
            </a:pPr>
            <a:r>
              <a:rPr sz="1200" dirty="0">
                <a:solidFill>
                  <a:srgbClr val="558ED5"/>
                </a:solidFill>
              </a:rPr>
              <a:t> </a:t>
            </a:r>
            <a:r>
              <a:rPr sz="1600" dirty="0">
                <a:solidFill>
                  <a:srgbClr val="20C646"/>
                </a:solidFill>
              </a:rPr>
              <a:t>—</a:t>
            </a:r>
            <a:r>
              <a:rPr sz="1200" dirty="0">
                <a:solidFill>
                  <a:srgbClr val="20C646"/>
                </a:solidFill>
              </a:rPr>
              <a:t> </a:t>
            </a:r>
            <a:r>
              <a:rPr lang="en-IN" sz="1200" dirty="0"/>
              <a:t>AITC</a:t>
            </a:r>
            <a:r>
              <a:rPr sz="1200" dirty="0">
                <a:solidFill>
                  <a:srgbClr val="DA1CBF"/>
                </a:solidFill>
              </a:rPr>
              <a:t> </a:t>
            </a:r>
            <a:r>
              <a:rPr sz="1600" dirty="0">
                <a:solidFill>
                  <a:srgbClr val="F97D09"/>
                </a:solidFill>
              </a:rPr>
              <a:t>—</a:t>
            </a:r>
            <a:r>
              <a:rPr sz="1200" dirty="0">
                <a:solidFill>
                  <a:srgbClr val="DA1CBF"/>
                </a:solidFill>
              </a:rPr>
              <a:t> </a:t>
            </a:r>
            <a:r>
              <a:rPr lang="en-IN" sz="1200" dirty="0"/>
              <a:t>BJP</a:t>
            </a:r>
            <a:r>
              <a:rPr sz="1200" dirty="0"/>
              <a:t> </a:t>
            </a:r>
            <a:r>
              <a:rPr sz="1600" dirty="0">
                <a:solidFill>
                  <a:srgbClr val="00B0F0"/>
                </a:solidFill>
              </a:rPr>
              <a:t>—</a:t>
            </a:r>
            <a:r>
              <a:rPr sz="1200" dirty="0"/>
              <a:t> </a:t>
            </a:r>
            <a:r>
              <a:rPr lang="en-IN" sz="1200" dirty="0"/>
              <a:t>INC</a:t>
            </a:r>
            <a:r>
              <a:rPr sz="1200" dirty="0">
                <a:solidFill>
                  <a:srgbClr val="FFC000"/>
                </a:solidFill>
              </a:rPr>
              <a:t> </a:t>
            </a:r>
            <a:r>
              <a:rPr sz="1600" dirty="0">
                <a:solidFill>
                  <a:srgbClr val="FF0000"/>
                </a:solidFill>
              </a:rPr>
              <a:t>—</a:t>
            </a:r>
            <a:r>
              <a:rPr sz="1200" dirty="0"/>
              <a:t> </a:t>
            </a:r>
            <a:r>
              <a:rPr lang="en-IN" sz="1200" dirty="0"/>
              <a:t>CPI(M)</a:t>
            </a:r>
            <a:r>
              <a:rPr sz="1200" dirty="0">
                <a:solidFill>
                  <a:srgbClr val="37701A"/>
                </a:solidFill>
              </a:rPr>
              <a:t> </a:t>
            </a:r>
            <a:endParaRPr sz="1200" dirty="0"/>
          </a:p>
        </p:txBody>
      </p:sp>
      <p:sp>
        <p:nvSpPr>
          <p:cNvPr id="15" name="Slide Number Placeholder 14">
            <a:extLst>
              <a:ext uri="{FF2B5EF4-FFF2-40B4-BE49-F238E27FC236}">
                <a16:creationId xmlns:a16="http://schemas.microsoft.com/office/drawing/2014/main" id="{9E0F192F-97E4-93EA-1F39-CBEFC6BF5088}"/>
              </a:ext>
            </a:extLst>
          </p:cNvPr>
          <p:cNvSpPr>
            <a:spLocks noGrp="1"/>
          </p:cNvSpPr>
          <p:nvPr>
            <p:ph type="sldNum" sz="quarter" idx="7"/>
          </p:nvPr>
        </p:nvSpPr>
        <p:spPr/>
        <p:txBody>
          <a:bodyPr/>
          <a:lstStyle/>
          <a:p>
            <a:fld id="{B6F15528-21DE-4FAA-801E-634DDDAF4B2B}" type="slidenum">
              <a:rPr lang="en-US" smtClean="0"/>
              <a:t>12</a:t>
            </a:fld>
            <a:endParaRPr lang="en-US"/>
          </a:p>
        </p:txBody>
      </p:sp>
    </p:spTree>
    <p:extLst>
      <p:ext uri="{BB962C8B-B14F-4D97-AF65-F5344CB8AC3E}">
        <p14:creationId xmlns:p14="http://schemas.microsoft.com/office/powerpoint/2010/main" val="1411467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A6970-3F55-7D7A-DAA6-5E77794AC002}"/>
              </a:ext>
            </a:extLst>
          </p:cNvPr>
          <p:cNvSpPr txBox="1"/>
          <p:nvPr/>
        </p:nvSpPr>
        <p:spPr>
          <a:xfrm>
            <a:off x="8729129" y="1143279"/>
            <a:ext cx="902811"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FOLLOWER</a:t>
            </a:r>
            <a:endParaRPr lang="en-IN" sz="1100" dirty="0">
              <a:latin typeface="Bahnschrift" panose="020B0502040204020203" pitchFamily="34" charset="0"/>
            </a:endParaRPr>
          </a:p>
        </p:txBody>
      </p:sp>
      <p:sp>
        <p:nvSpPr>
          <p:cNvPr id="8" name="TextBox 7">
            <a:extLst>
              <a:ext uri="{FF2B5EF4-FFF2-40B4-BE49-F238E27FC236}">
                <a16:creationId xmlns:a16="http://schemas.microsoft.com/office/drawing/2014/main" id="{B6494A03-CE16-855A-32BC-4E100DDDBDFF}"/>
              </a:ext>
            </a:extLst>
          </p:cNvPr>
          <p:cNvSpPr txBox="1"/>
          <p:nvPr/>
        </p:nvSpPr>
        <p:spPr>
          <a:xfrm>
            <a:off x="2194881" y="1134000"/>
            <a:ext cx="1771639"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POST PER DAY</a:t>
            </a:r>
            <a:endParaRPr lang="en-IN" sz="1100" dirty="0">
              <a:latin typeface="Bahnschrift" panose="020B0502040204020203" pitchFamily="34" charset="0"/>
            </a:endParaRPr>
          </a:p>
        </p:txBody>
      </p:sp>
      <p:sp>
        <p:nvSpPr>
          <p:cNvPr id="9" name="TextBox 8">
            <a:extLst>
              <a:ext uri="{FF2B5EF4-FFF2-40B4-BE49-F238E27FC236}">
                <a16:creationId xmlns:a16="http://schemas.microsoft.com/office/drawing/2014/main" id="{8F7897F9-D3C6-0155-2ACA-F8C7D5C92AFE}"/>
              </a:ext>
            </a:extLst>
          </p:cNvPr>
          <p:cNvSpPr txBox="1"/>
          <p:nvPr/>
        </p:nvSpPr>
        <p:spPr>
          <a:xfrm>
            <a:off x="219547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ENGAGEMENT</a:t>
            </a:r>
            <a:endParaRPr lang="en-IN" sz="1100" dirty="0">
              <a:latin typeface="Bahnschrift" panose="020B0502040204020203" pitchFamily="34" charset="0"/>
            </a:endParaRPr>
          </a:p>
        </p:txBody>
      </p:sp>
      <p:sp>
        <p:nvSpPr>
          <p:cNvPr id="10" name="TextBox 9">
            <a:extLst>
              <a:ext uri="{FF2B5EF4-FFF2-40B4-BE49-F238E27FC236}">
                <a16:creationId xmlns:a16="http://schemas.microsoft.com/office/drawing/2014/main" id="{8ABE3370-67CE-7314-183B-DD93169D4D5B}"/>
              </a:ext>
            </a:extLst>
          </p:cNvPr>
          <p:cNvSpPr txBox="1"/>
          <p:nvPr/>
        </p:nvSpPr>
        <p:spPr>
          <a:xfrm>
            <a:off x="827994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ENGAGEMENT RATE</a:t>
            </a:r>
            <a:endParaRPr lang="en-IN" sz="1100" dirty="0">
              <a:latin typeface="Bahnschrift" panose="020B0502040204020203" pitchFamily="34" charset="0"/>
            </a:endParaRPr>
          </a:p>
        </p:txBody>
      </p:sp>
      <p:sp>
        <p:nvSpPr>
          <p:cNvPr id="5" name="Rectangle 4">
            <a:extLst>
              <a:ext uri="{FF2B5EF4-FFF2-40B4-BE49-F238E27FC236}">
                <a16:creationId xmlns:a16="http://schemas.microsoft.com/office/drawing/2014/main" id="{C008B014-2BE8-6317-33B5-1F0F1A0703F9}"/>
              </a:ext>
            </a:extLst>
          </p:cNvPr>
          <p:cNvSpPr/>
          <p:nvPr/>
        </p:nvSpPr>
        <p:spPr>
          <a:xfrm>
            <a:off x="223200" y="255600"/>
            <a:ext cx="648000" cy="648000"/>
          </a:xfrm>
          <a:prstGeom prst="rect">
            <a:avLst/>
          </a:prstGeom>
          <a:blipFill>
            <a:blip r:embed="rId3"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7" name="object 3">
            <a:extLst>
              <a:ext uri="{FF2B5EF4-FFF2-40B4-BE49-F238E27FC236}">
                <a16:creationId xmlns:a16="http://schemas.microsoft.com/office/drawing/2014/main" id="{7BCFF9ED-4DEF-16A9-598C-144F7E0B629D}"/>
              </a:ext>
            </a:extLst>
          </p:cNvPr>
          <p:cNvSpPr txBox="1">
            <a:spLocks noGrp="1"/>
          </p:cNvSpPr>
          <p:nvPr>
            <p:ph type="title"/>
          </p:nvPr>
        </p:nvSpPr>
        <p:spPr>
          <a:xfrm>
            <a:off x="963111" y="272203"/>
            <a:ext cx="5827434"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Party Official Pages (7 DMA)</a:t>
            </a:r>
            <a:endParaRPr sz="3600" spc="-10" dirty="0"/>
          </a:p>
        </p:txBody>
      </p:sp>
      <p:sp>
        <p:nvSpPr>
          <p:cNvPr id="11" name="TextBox 10">
            <a:extLst>
              <a:ext uri="{FF2B5EF4-FFF2-40B4-BE49-F238E27FC236}">
                <a16:creationId xmlns:a16="http://schemas.microsoft.com/office/drawing/2014/main" id="{C6B6CA69-AEC3-5F0D-95D9-2D96FB0749FC}"/>
              </a:ext>
            </a:extLst>
          </p:cNvPr>
          <p:cNvSpPr txBox="1"/>
          <p:nvPr/>
        </p:nvSpPr>
        <p:spPr>
          <a:xfrm>
            <a:off x="4795465" y="6436184"/>
            <a:ext cx="2552302" cy="338554"/>
          </a:xfrm>
          <a:prstGeom prst="rect">
            <a:avLst/>
          </a:prstGeom>
          <a:noFill/>
        </p:spPr>
        <p:txBody>
          <a:bodyPr wrap="none">
            <a:spAutoFit/>
          </a:bodyPr>
          <a:lstStyle/>
          <a:p>
            <a:pPr algn="ctr">
              <a:defRPr sz="1400">
                <a:latin typeface="Bahnschrift"/>
              </a:defRPr>
            </a:pPr>
            <a:r>
              <a:rPr sz="1200" dirty="0">
                <a:solidFill>
                  <a:srgbClr val="558ED5"/>
                </a:solidFill>
              </a:rPr>
              <a:t> </a:t>
            </a:r>
            <a:r>
              <a:rPr sz="1600" dirty="0">
                <a:solidFill>
                  <a:srgbClr val="20C646"/>
                </a:solidFill>
              </a:rPr>
              <a:t>—</a:t>
            </a:r>
            <a:r>
              <a:rPr sz="1200" dirty="0">
                <a:solidFill>
                  <a:srgbClr val="20C646"/>
                </a:solidFill>
              </a:rPr>
              <a:t> </a:t>
            </a:r>
            <a:r>
              <a:rPr lang="en-IN" sz="1200" dirty="0"/>
              <a:t>AITC</a:t>
            </a:r>
            <a:r>
              <a:rPr sz="1200" dirty="0">
                <a:solidFill>
                  <a:srgbClr val="DA1CBF"/>
                </a:solidFill>
              </a:rPr>
              <a:t> </a:t>
            </a:r>
            <a:r>
              <a:rPr sz="1600" dirty="0">
                <a:solidFill>
                  <a:srgbClr val="F97D09"/>
                </a:solidFill>
              </a:rPr>
              <a:t>—</a:t>
            </a:r>
            <a:r>
              <a:rPr sz="1200" dirty="0">
                <a:solidFill>
                  <a:srgbClr val="DA1CBF"/>
                </a:solidFill>
              </a:rPr>
              <a:t> </a:t>
            </a:r>
            <a:r>
              <a:rPr lang="en-IN" sz="1200" dirty="0"/>
              <a:t>BJP</a:t>
            </a:r>
            <a:r>
              <a:rPr sz="1200" dirty="0"/>
              <a:t> </a:t>
            </a:r>
            <a:r>
              <a:rPr sz="1600" dirty="0">
                <a:solidFill>
                  <a:srgbClr val="00B0F0"/>
                </a:solidFill>
              </a:rPr>
              <a:t>—</a:t>
            </a:r>
            <a:r>
              <a:rPr sz="1200" dirty="0"/>
              <a:t> </a:t>
            </a:r>
            <a:r>
              <a:rPr lang="en-IN" sz="1200" dirty="0"/>
              <a:t>INC</a:t>
            </a:r>
            <a:r>
              <a:rPr sz="1200" dirty="0">
                <a:solidFill>
                  <a:srgbClr val="FFC000"/>
                </a:solidFill>
              </a:rPr>
              <a:t> </a:t>
            </a:r>
            <a:r>
              <a:rPr sz="1600" dirty="0">
                <a:solidFill>
                  <a:srgbClr val="FF0000"/>
                </a:solidFill>
              </a:rPr>
              <a:t>—</a:t>
            </a:r>
            <a:r>
              <a:rPr sz="1200" dirty="0"/>
              <a:t> </a:t>
            </a:r>
            <a:r>
              <a:rPr lang="en-IN" sz="1200" dirty="0"/>
              <a:t>CPI(M)</a:t>
            </a:r>
            <a:r>
              <a:rPr sz="1200" dirty="0">
                <a:solidFill>
                  <a:srgbClr val="37701A"/>
                </a:solidFill>
              </a:rPr>
              <a:t> </a:t>
            </a:r>
            <a:endParaRPr sz="1200" dirty="0"/>
          </a:p>
        </p:txBody>
      </p:sp>
      <p:sp>
        <p:nvSpPr>
          <p:cNvPr id="16" name="Slide Number Placeholder 15">
            <a:extLst>
              <a:ext uri="{FF2B5EF4-FFF2-40B4-BE49-F238E27FC236}">
                <a16:creationId xmlns:a16="http://schemas.microsoft.com/office/drawing/2014/main" id="{021D9DA4-7402-33DA-128B-9CC82FF71BE4}"/>
              </a:ext>
            </a:extLst>
          </p:cNvPr>
          <p:cNvSpPr>
            <a:spLocks noGrp="1"/>
          </p:cNvSpPr>
          <p:nvPr>
            <p:ph type="sldNum" sz="quarter" idx="7"/>
          </p:nvPr>
        </p:nvSpPr>
        <p:spPr/>
        <p:txBody>
          <a:bodyPr/>
          <a:lstStyle/>
          <a:p>
            <a:fld id="{B6F15528-21DE-4FAA-801E-634DDDAF4B2B}" type="slidenum">
              <a:rPr lang="en-US" smtClean="0"/>
              <a:t>13</a:t>
            </a:fld>
            <a:endParaRPr lang="en-US"/>
          </a:p>
        </p:txBody>
      </p:sp>
    </p:spTree>
    <p:extLst>
      <p:ext uri="{BB962C8B-B14F-4D97-AF65-F5344CB8AC3E}">
        <p14:creationId xmlns:p14="http://schemas.microsoft.com/office/powerpoint/2010/main" val="3255407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A6970-3F55-7D7A-DAA6-5E77794AC002}"/>
              </a:ext>
            </a:extLst>
          </p:cNvPr>
          <p:cNvSpPr txBox="1"/>
          <p:nvPr/>
        </p:nvSpPr>
        <p:spPr>
          <a:xfrm>
            <a:off x="8729129" y="1143279"/>
            <a:ext cx="902811"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FOLLOWER</a:t>
            </a:r>
            <a:endParaRPr lang="en-IN" sz="1100" dirty="0">
              <a:latin typeface="Bahnschrift" panose="020B0502040204020203" pitchFamily="34" charset="0"/>
            </a:endParaRPr>
          </a:p>
        </p:txBody>
      </p:sp>
      <p:sp>
        <p:nvSpPr>
          <p:cNvPr id="8" name="TextBox 7">
            <a:extLst>
              <a:ext uri="{FF2B5EF4-FFF2-40B4-BE49-F238E27FC236}">
                <a16:creationId xmlns:a16="http://schemas.microsoft.com/office/drawing/2014/main" id="{B6494A03-CE16-855A-32BC-4E100DDDBDFF}"/>
              </a:ext>
            </a:extLst>
          </p:cNvPr>
          <p:cNvSpPr txBox="1"/>
          <p:nvPr/>
        </p:nvSpPr>
        <p:spPr>
          <a:xfrm>
            <a:off x="2194881" y="1134000"/>
            <a:ext cx="1771639"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POST PER DAY</a:t>
            </a:r>
            <a:endParaRPr lang="en-IN" sz="1100" dirty="0">
              <a:latin typeface="Bahnschrift" panose="020B0502040204020203" pitchFamily="34" charset="0"/>
            </a:endParaRPr>
          </a:p>
        </p:txBody>
      </p:sp>
      <p:sp>
        <p:nvSpPr>
          <p:cNvPr id="9" name="TextBox 8">
            <a:extLst>
              <a:ext uri="{FF2B5EF4-FFF2-40B4-BE49-F238E27FC236}">
                <a16:creationId xmlns:a16="http://schemas.microsoft.com/office/drawing/2014/main" id="{8F7897F9-D3C6-0155-2ACA-F8C7D5C92AFE}"/>
              </a:ext>
            </a:extLst>
          </p:cNvPr>
          <p:cNvSpPr txBox="1"/>
          <p:nvPr/>
        </p:nvSpPr>
        <p:spPr>
          <a:xfrm>
            <a:off x="219547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ENGAGEMENT</a:t>
            </a:r>
            <a:endParaRPr lang="en-IN" sz="1100" dirty="0">
              <a:latin typeface="Bahnschrift" panose="020B0502040204020203" pitchFamily="34" charset="0"/>
            </a:endParaRPr>
          </a:p>
        </p:txBody>
      </p:sp>
      <p:sp>
        <p:nvSpPr>
          <p:cNvPr id="10" name="TextBox 9">
            <a:extLst>
              <a:ext uri="{FF2B5EF4-FFF2-40B4-BE49-F238E27FC236}">
                <a16:creationId xmlns:a16="http://schemas.microsoft.com/office/drawing/2014/main" id="{8ABE3370-67CE-7314-183B-DD93169D4D5B}"/>
              </a:ext>
            </a:extLst>
          </p:cNvPr>
          <p:cNvSpPr txBox="1"/>
          <p:nvPr/>
        </p:nvSpPr>
        <p:spPr>
          <a:xfrm>
            <a:off x="827994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ENGAGEMENT RATE</a:t>
            </a:r>
            <a:endParaRPr lang="en-IN" sz="1100" dirty="0">
              <a:latin typeface="Bahnschrift" panose="020B0502040204020203" pitchFamily="34" charset="0"/>
            </a:endParaRPr>
          </a:p>
        </p:txBody>
      </p:sp>
      <p:sp>
        <p:nvSpPr>
          <p:cNvPr id="5" name="Rectangle 4">
            <a:extLst>
              <a:ext uri="{FF2B5EF4-FFF2-40B4-BE49-F238E27FC236}">
                <a16:creationId xmlns:a16="http://schemas.microsoft.com/office/drawing/2014/main" id="{DDB6220A-A05F-03C2-EC33-4825C175469B}"/>
              </a:ext>
            </a:extLst>
          </p:cNvPr>
          <p:cNvSpPr/>
          <p:nvPr/>
        </p:nvSpPr>
        <p:spPr>
          <a:xfrm>
            <a:off x="223200" y="255600"/>
            <a:ext cx="648000" cy="648000"/>
          </a:xfrm>
          <a:prstGeom prst="rect">
            <a:avLst/>
          </a:prstGeom>
          <a:blipFill>
            <a:blip r:embed="rId3"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9" name="object 3">
            <a:extLst>
              <a:ext uri="{FF2B5EF4-FFF2-40B4-BE49-F238E27FC236}">
                <a16:creationId xmlns:a16="http://schemas.microsoft.com/office/drawing/2014/main" id="{733C4796-3B62-9FFC-AAF2-FF36728CF0B6}"/>
              </a:ext>
            </a:extLst>
          </p:cNvPr>
          <p:cNvSpPr txBox="1">
            <a:spLocks noGrp="1"/>
          </p:cNvSpPr>
          <p:nvPr>
            <p:ph type="title"/>
          </p:nvPr>
        </p:nvSpPr>
        <p:spPr>
          <a:xfrm>
            <a:off x="963111" y="272203"/>
            <a:ext cx="5827434"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Party Official Pages (7 DMA)</a:t>
            </a:r>
            <a:endParaRPr sz="3600" spc="-10" dirty="0"/>
          </a:p>
        </p:txBody>
      </p:sp>
      <p:sp>
        <p:nvSpPr>
          <p:cNvPr id="3" name="TextBox 2">
            <a:extLst>
              <a:ext uri="{FF2B5EF4-FFF2-40B4-BE49-F238E27FC236}">
                <a16:creationId xmlns:a16="http://schemas.microsoft.com/office/drawing/2014/main" id="{7C8A6D07-A0CC-04E4-7397-BCDD4B8AF7CC}"/>
              </a:ext>
            </a:extLst>
          </p:cNvPr>
          <p:cNvSpPr txBox="1"/>
          <p:nvPr/>
        </p:nvSpPr>
        <p:spPr>
          <a:xfrm>
            <a:off x="4795465" y="6436184"/>
            <a:ext cx="2552302" cy="338554"/>
          </a:xfrm>
          <a:prstGeom prst="rect">
            <a:avLst/>
          </a:prstGeom>
          <a:noFill/>
        </p:spPr>
        <p:txBody>
          <a:bodyPr wrap="none">
            <a:spAutoFit/>
          </a:bodyPr>
          <a:lstStyle/>
          <a:p>
            <a:pPr algn="ctr">
              <a:defRPr sz="1400">
                <a:latin typeface="Bahnschrift"/>
              </a:defRPr>
            </a:pPr>
            <a:r>
              <a:rPr sz="1200" dirty="0">
                <a:solidFill>
                  <a:srgbClr val="558ED5"/>
                </a:solidFill>
              </a:rPr>
              <a:t> </a:t>
            </a:r>
            <a:r>
              <a:rPr sz="1600" dirty="0">
                <a:solidFill>
                  <a:srgbClr val="20C646"/>
                </a:solidFill>
              </a:rPr>
              <a:t>—</a:t>
            </a:r>
            <a:r>
              <a:rPr sz="1200" dirty="0">
                <a:solidFill>
                  <a:srgbClr val="20C646"/>
                </a:solidFill>
              </a:rPr>
              <a:t> </a:t>
            </a:r>
            <a:r>
              <a:rPr lang="en-IN" sz="1200" dirty="0"/>
              <a:t>AITC</a:t>
            </a:r>
            <a:r>
              <a:rPr sz="1200" dirty="0">
                <a:solidFill>
                  <a:srgbClr val="DA1CBF"/>
                </a:solidFill>
              </a:rPr>
              <a:t> </a:t>
            </a:r>
            <a:r>
              <a:rPr sz="1600" dirty="0">
                <a:solidFill>
                  <a:srgbClr val="F97D09"/>
                </a:solidFill>
              </a:rPr>
              <a:t>—</a:t>
            </a:r>
            <a:r>
              <a:rPr sz="1200" dirty="0">
                <a:solidFill>
                  <a:srgbClr val="DA1CBF"/>
                </a:solidFill>
              </a:rPr>
              <a:t> </a:t>
            </a:r>
            <a:r>
              <a:rPr lang="en-IN" sz="1200" dirty="0"/>
              <a:t>BJP</a:t>
            </a:r>
            <a:r>
              <a:rPr sz="1200" dirty="0"/>
              <a:t> </a:t>
            </a:r>
            <a:r>
              <a:rPr sz="1600" dirty="0">
                <a:solidFill>
                  <a:srgbClr val="00B0F0"/>
                </a:solidFill>
              </a:rPr>
              <a:t>—</a:t>
            </a:r>
            <a:r>
              <a:rPr sz="1200" dirty="0"/>
              <a:t> </a:t>
            </a:r>
            <a:r>
              <a:rPr lang="en-IN" sz="1200" dirty="0"/>
              <a:t>INC</a:t>
            </a:r>
            <a:r>
              <a:rPr sz="1200" dirty="0">
                <a:solidFill>
                  <a:srgbClr val="FFC000"/>
                </a:solidFill>
              </a:rPr>
              <a:t> </a:t>
            </a:r>
            <a:r>
              <a:rPr sz="1600" dirty="0">
                <a:solidFill>
                  <a:srgbClr val="FF0000"/>
                </a:solidFill>
              </a:rPr>
              <a:t>—</a:t>
            </a:r>
            <a:r>
              <a:rPr sz="1200" dirty="0"/>
              <a:t> </a:t>
            </a:r>
            <a:r>
              <a:rPr lang="en-IN" sz="1200" dirty="0"/>
              <a:t>CPI(M)</a:t>
            </a:r>
            <a:r>
              <a:rPr sz="1200" dirty="0">
                <a:solidFill>
                  <a:srgbClr val="37701A"/>
                </a:solidFill>
              </a:rPr>
              <a:t> </a:t>
            </a:r>
            <a:endParaRPr sz="1200" dirty="0"/>
          </a:p>
        </p:txBody>
      </p:sp>
      <p:sp>
        <p:nvSpPr>
          <p:cNvPr id="14" name="Slide Number Placeholder 13">
            <a:extLst>
              <a:ext uri="{FF2B5EF4-FFF2-40B4-BE49-F238E27FC236}">
                <a16:creationId xmlns:a16="http://schemas.microsoft.com/office/drawing/2014/main" id="{874E77C6-62B0-E68A-EB21-5EB9759E9507}"/>
              </a:ext>
            </a:extLst>
          </p:cNvPr>
          <p:cNvSpPr>
            <a:spLocks noGrp="1"/>
          </p:cNvSpPr>
          <p:nvPr>
            <p:ph type="sldNum" sz="quarter" idx="7"/>
          </p:nvPr>
        </p:nvSpPr>
        <p:spPr/>
        <p:txBody>
          <a:bodyPr/>
          <a:lstStyle/>
          <a:p>
            <a:fld id="{B6F15528-21DE-4FAA-801E-634DDDAF4B2B}" type="slidenum">
              <a:rPr lang="en-US" smtClean="0"/>
              <a:t>14</a:t>
            </a:fld>
            <a:endParaRPr lang="en-US"/>
          </a:p>
        </p:txBody>
      </p:sp>
    </p:spTree>
    <p:extLst>
      <p:ext uri="{BB962C8B-B14F-4D97-AF65-F5344CB8AC3E}">
        <p14:creationId xmlns:p14="http://schemas.microsoft.com/office/powerpoint/2010/main" val="837915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1684896"/>
            <a:ext cx="12223526" cy="3539430"/>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Section 1.2: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Party Official Pages-Comparative Weekly Performance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A3B7AFC5-5C4D-423C-129D-5E052A111D99}"/>
              </a:ext>
            </a:extLst>
          </p:cNvPr>
          <p:cNvSpPr>
            <a:spLocks noGrp="1"/>
          </p:cNvSpPr>
          <p:nvPr>
            <p:ph type="sldNum" sz="quarter" idx="7"/>
          </p:nvPr>
        </p:nvSpPr>
        <p:spPr/>
        <p:txBody>
          <a:bodyPr/>
          <a:lstStyle/>
          <a:p>
            <a:fld id="{B6F15528-21DE-4FAA-801E-634DDDAF4B2B}" type="slidenum">
              <a:rPr lang="en-US" smtClean="0"/>
              <a:t>15</a:t>
            </a:fld>
            <a:endParaRPr lang="en-US"/>
          </a:p>
        </p:txBody>
      </p:sp>
    </p:spTree>
    <p:extLst>
      <p:ext uri="{BB962C8B-B14F-4D97-AF65-F5344CB8AC3E}">
        <p14:creationId xmlns:p14="http://schemas.microsoft.com/office/powerpoint/2010/main" val="3661410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Facebook (All Parties)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9C6CC74C-6E2B-D0DD-53FF-28C15F2A7276}"/>
              </a:ext>
            </a:extLst>
          </p:cNvPr>
          <p:cNvSpPr>
            <a:spLocks noGrp="1"/>
          </p:cNvSpPr>
          <p:nvPr>
            <p:ph type="sldNum" sz="quarter" idx="7"/>
          </p:nvPr>
        </p:nvSpPr>
        <p:spPr/>
        <p:txBody>
          <a:bodyPr/>
          <a:lstStyle/>
          <a:p>
            <a:fld id="{B6F15528-21DE-4FAA-801E-634DDDAF4B2B}" type="slidenum">
              <a:rPr lang="en-US" smtClean="0"/>
              <a:t>16</a:t>
            </a:fld>
            <a:endParaRPr lang="en-US"/>
          </a:p>
        </p:txBody>
      </p:sp>
    </p:spTree>
    <p:extLst>
      <p:ext uri="{BB962C8B-B14F-4D97-AF65-F5344CB8AC3E}">
        <p14:creationId xmlns:p14="http://schemas.microsoft.com/office/powerpoint/2010/main" val="1424380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07E19A3-A334-B04E-6EEA-87627B44F17F}"/>
              </a:ext>
            </a:extLst>
          </p:cNvPr>
          <p:cNvSpPr txBox="1"/>
          <p:nvPr/>
        </p:nvSpPr>
        <p:spPr>
          <a:xfrm>
            <a:off x="1257374" y="1538127"/>
            <a:ext cx="1321196" cy="307777"/>
          </a:xfrm>
          <a:prstGeom prst="rect">
            <a:avLst/>
          </a:prstGeom>
          <a:noFill/>
        </p:spPr>
        <p:txBody>
          <a:bodyPr wrap="none" rtlCol="0">
            <a:spAutoFit/>
          </a:bodyPr>
          <a:lstStyle/>
          <a:p>
            <a:r>
              <a:rPr lang="en-IN" sz="1400" dirty="0">
                <a:latin typeface="Bahnschrift" panose="020B0502040204020203" pitchFamily="34" charset="0"/>
              </a:rPr>
              <a:t>Total Follower</a:t>
            </a:r>
          </a:p>
        </p:txBody>
      </p:sp>
      <p:sp>
        <p:nvSpPr>
          <p:cNvPr id="43" name="TextBox 42">
            <a:extLst>
              <a:ext uri="{FF2B5EF4-FFF2-40B4-BE49-F238E27FC236}">
                <a16:creationId xmlns:a16="http://schemas.microsoft.com/office/drawing/2014/main" id="{3B078775-44B3-A553-402C-00EEE56D9439}"/>
              </a:ext>
            </a:extLst>
          </p:cNvPr>
          <p:cNvSpPr txBox="1"/>
          <p:nvPr/>
        </p:nvSpPr>
        <p:spPr>
          <a:xfrm>
            <a:off x="3252970" y="1516775"/>
            <a:ext cx="1837362" cy="307777"/>
          </a:xfrm>
          <a:prstGeom prst="rect">
            <a:avLst/>
          </a:prstGeom>
          <a:noFill/>
        </p:spPr>
        <p:txBody>
          <a:bodyPr wrap="none" rtlCol="0">
            <a:spAutoFit/>
          </a:bodyPr>
          <a:lstStyle/>
          <a:p>
            <a:r>
              <a:rPr lang="en-IN" sz="1400" dirty="0">
                <a:latin typeface="Bahnschrift" panose="020B0502040204020203" pitchFamily="34" charset="0"/>
              </a:rPr>
              <a:t>Count of Active Days</a:t>
            </a:r>
          </a:p>
        </p:txBody>
      </p:sp>
      <p:sp>
        <p:nvSpPr>
          <p:cNvPr id="44" name="TextBox 43">
            <a:extLst>
              <a:ext uri="{FF2B5EF4-FFF2-40B4-BE49-F238E27FC236}">
                <a16:creationId xmlns:a16="http://schemas.microsoft.com/office/drawing/2014/main" id="{034470A2-AECF-2B83-39B8-2E294B73167F}"/>
              </a:ext>
            </a:extLst>
          </p:cNvPr>
          <p:cNvSpPr txBox="1"/>
          <p:nvPr/>
        </p:nvSpPr>
        <p:spPr>
          <a:xfrm>
            <a:off x="5510454" y="1516775"/>
            <a:ext cx="968535" cy="307777"/>
          </a:xfrm>
          <a:prstGeom prst="rect">
            <a:avLst/>
          </a:prstGeom>
          <a:noFill/>
        </p:spPr>
        <p:txBody>
          <a:bodyPr wrap="none" rtlCol="0">
            <a:spAutoFit/>
          </a:bodyPr>
          <a:lstStyle/>
          <a:p>
            <a:r>
              <a:rPr lang="en-IN" sz="1400" dirty="0">
                <a:latin typeface="Bahnschrift" panose="020B0502040204020203" pitchFamily="34" charset="0"/>
              </a:rPr>
              <a:t>Total Post</a:t>
            </a:r>
          </a:p>
        </p:txBody>
      </p:sp>
      <p:sp>
        <p:nvSpPr>
          <p:cNvPr id="45" name="TextBox 44">
            <a:extLst>
              <a:ext uri="{FF2B5EF4-FFF2-40B4-BE49-F238E27FC236}">
                <a16:creationId xmlns:a16="http://schemas.microsoft.com/office/drawing/2014/main" id="{5F2C0523-36BD-A2FF-E019-8B338818D1AC}"/>
              </a:ext>
            </a:extLst>
          </p:cNvPr>
          <p:cNvSpPr txBox="1"/>
          <p:nvPr/>
        </p:nvSpPr>
        <p:spPr>
          <a:xfrm>
            <a:off x="7339792" y="1528198"/>
            <a:ext cx="1689886" cy="307777"/>
          </a:xfrm>
          <a:prstGeom prst="rect">
            <a:avLst/>
          </a:prstGeom>
          <a:noFill/>
        </p:spPr>
        <p:txBody>
          <a:bodyPr wrap="none" rtlCol="0">
            <a:spAutoFit/>
          </a:bodyPr>
          <a:lstStyle/>
          <a:p>
            <a:r>
              <a:rPr lang="en-IN" sz="1400" dirty="0">
                <a:latin typeface="Bahnschrift" panose="020B0502040204020203" pitchFamily="34" charset="0"/>
              </a:rPr>
              <a:t>Avg. Post Per Days</a:t>
            </a:r>
          </a:p>
        </p:txBody>
      </p:sp>
      <p:sp>
        <p:nvSpPr>
          <p:cNvPr id="46" name="TextBox 45">
            <a:extLst>
              <a:ext uri="{FF2B5EF4-FFF2-40B4-BE49-F238E27FC236}">
                <a16:creationId xmlns:a16="http://schemas.microsoft.com/office/drawing/2014/main" id="{A6A84444-A90E-732A-4705-43B92EC79758}"/>
              </a:ext>
            </a:extLst>
          </p:cNvPr>
          <p:cNvSpPr txBox="1"/>
          <p:nvPr/>
        </p:nvSpPr>
        <p:spPr>
          <a:xfrm>
            <a:off x="9874908" y="1528197"/>
            <a:ext cx="1151277" cy="307777"/>
          </a:xfrm>
          <a:prstGeom prst="rect">
            <a:avLst/>
          </a:prstGeom>
          <a:noFill/>
        </p:spPr>
        <p:txBody>
          <a:bodyPr wrap="none" rtlCol="0">
            <a:spAutoFit/>
          </a:bodyPr>
          <a:lstStyle/>
          <a:p>
            <a:r>
              <a:rPr lang="en-IN" sz="1400" dirty="0">
                <a:latin typeface="Bahnschrift" panose="020B0502040204020203" pitchFamily="34" charset="0"/>
              </a:rPr>
              <a:t>Type of Post</a:t>
            </a:r>
          </a:p>
        </p:txBody>
      </p:sp>
      <p:sp>
        <p:nvSpPr>
          <p:cNvPr id="53" name="TextBox 52">
            <a:extLst>
              <a:ext uri="{FF2B5EF4-FFF2-40B4-BE49-F238E27FC236}">
                <a16:creationId xmlns:a16="http://schemas.microsoft.com/office/drawing/2014/main" id="{F8AF1DD2-9D61-9DF8-A3D6-BBD0810B109E}"/>
              </a:ext>
            </a:extLst>
          </p:cNvPr>
          <p:cNvSpPr txBox="1"/>
          <p:nvPr/>
        </p:nvSpPr>
        <p:spPr>
          <a:xfrm rot="16200000">
            <a:off x="-313648" y="2294728"/>
            <a:ext cx="1112805"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Last 7 Days</a:t>
            </a:r>
          </a:p>
        </p:txBody>
      </p:sp>
      <p:sp>
        <p:nvSpPr>
          <p:cNvPr id="54" name="TextBox 53">
            <a:extLst>
              <a:ext uri="{FF2B5EF4-FFF2-40B4-BE49-F238E27FC236}">
                <a16:creationId xmlns:a16="http://schemas.microsoft.com/office/drawing/2014/main" id="{0D4CF8F0-93F5-C514-B7B9-E97896AB0CA2}"/>
              </a:ext>
            </a:extLst>
          </p:cNvPr>
          <p:cNvSpPr txBox="1"/>
          <p:nvPr/>
        </p:nvSpPr>
        <p:spPr>
          <a:xfrm rot="16200000">
            <a:off x="-196628" y="4290964"/>
            <a:ext cx="878767"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Changes</a:t>
            </a:r>
          </a:p>
        </p:txBody>
      </p:sp>
      <p:sp>
        <p:nvSpPr>
          <p:cNvPr id="4" name="object 3">
            <a:extLst>
              <a:ext uri="{FF2B5EF4-FFF2-40B4-BE49-F238E27FC236}">
                <a16:creationId xmlns:a16="http://schemas.microsoft.com/office/drawing/2014/main" id="{813B9044-A1FD-61DA-621E-C7F1E6E52B55}"/>
              </a:ext>
            </a:extLst>
          </p:cNvPr>
          <p:cNvSpPr txBox="1">
            <a:spLocks noGrp="1"/>
          </p:cNvSpPr>
          <p:nvPr>
            <p:ph type="title"/>
          </p:nvPr>
        </p:nvSpPr>
        <p:spPr>
          <a:xfrm>
            <a:off x="963110" y="272203"/>
            <a:ext cx="8450713"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Party Official Pages Weekly Performance</a:t>
            </a:r>
            <a:endParaRPr sz="3600" spc="-10" dirty="0"/>
          </a:p>
        </p:txBody>
      </p:sp>
      <p:sp>
        <p:nvSpPr>
          <p:cNvPr id="5" name="Rectangle 4">
            <a:extLst>
              <a:ext uri="{FF2B5EF4-FFF2-40B4-BE49-F238E27FC236}">
                <a16:creationId xmlns:a16="http://schemas.microsoft.com/office/drawing/2014/main" id="{E3E7C869-7A77-C3BD-3F1C-030C7E9D700D}"/>
              </a:ext>
            </a:extLst>
          </p:cNvPr>
          <p:cNvSpPr/>
          <p:nvPr/>
        </p:nvSpPr>
        <p:spPr>
          <a:xfrm>
            <a:off x="223321" y="255059"/>
            <a:ext cx="666000" cy="666000"/>
          </a:xfrm>
          <a:prstGeom prst="rect">
            <a:avLst/>
          </a:prstGeom>
          <a:blipFill>
            <a:blip r:embed="rId3"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6" name="Group 5">
            <a:extLst>
              <a:ext uri="{FF2B5EF4-FFF2-40B4-BE49-F238E27FC236}">
                <a16:creationId xmlns:a16="http://schemas.microsoft.com/office/drawing/2014/main" id="{DB2F6078-3B0D-A458-57AD-3A20595409B2}"/>
              </a:ext>
            </a:extLst>
          </p:cNvPr>
          <p:cNvGrpSpPr/>
          <p:nvPr/>
        </p:nvGrpSpPr>
        <p:grpSpPr>
          <a:xfrm>
            <a:off x="2075760" y="6486410"/>
            <a:ext cx="2571538" cy="276999"/>
            <a:chOff x="3109645" y="6516215"/>
            <a:chExt cx="2571538" cy="276999"/>
          </a:xfrm>
        </p:grpSpPr>
        <p:sp>
          <p:nvSpPr>
            <p:cNvPr id="7" name="TextBox 6">
              <a:extLst>
                <a:ext uri="{FF2B5EF4-FFF2-40B4-BE49-F238E27FC236}">
                  <a16:creationId xmlns:a16="http://schemas.microsoft.com/office/drawing/2014/main" id="{DDA5508D-1BDD-059A-9B57-BC14B4C2A58F}"/>
                </a:ext>
              </a:extLst>
            </p:cNvPr>
            <p:cNvSpPr txBox="1"/>
            <p:nvPr/>
          </p:nvSpPr>
          <p:spPr>
            <a:xfrm>
              <a:off x="3109645" y="6516215"/>
              <a:ext cx="2571538" cy="276999"/>
            </a:xfrm>
            <a:prstGeom prst="rect">
              <a:avLst/>
            </a:prstGeom>
            <a:noFill/>
          </p:spPr>
          <p:txBody>
            <a:bodyPr wrap="none" rtlCol="0">
              <a:spAutoFit/>
            </a:bodyPr>
            <a:lstStyle/>
            <a:p>
              <a:r>
                <a:rPr lang="en-IN" sz="1200" dirty="0">
                  <a:latin typeface="Bahnschrift" panose="020B0502040204020203" pitchFamily="34" charset="0"/>
                </a:rPr>
                <a:t>   Link      Photo      Status     Video </a:t>
              </a:r>
            </a:p>
          </p:txBody>
        </p:sp>
        <p:sp>
          <p:nvSpPr>
            <p:cNvPr id="8" name="Oval 7">
              <a:extLst>
                <a:ext uri="{FF2B5EF4-FFF2-40B4-BE49-F238E27FC236}">
                  <a16:creationId xmlns:a16="http://schemas.microsoft.com/office/drawing/2014/main" id="{1A1574B3-8177-3E4F-4067-02017B8E94AB}"/>
                </a:ext>
              </a:extLst>
            </p:cNvPr>
            <p:cNvSpPr/>
            <p:nvPr/>
          </p:nvSpPr>
          <p:spPr>
            <a:xfrm>
              <a:off x="3109645" y="6575390"/>
              <a:ext cx="144000" cy="144000"/>
            </a:xfrm>
            <a:prstGeom prst="ellipse">
              <a:avLst/>
            </a:prstGeom>
            <a:solidFill>
              <a:srgbClr val="E55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BB8C39BC-D740-8421-D88C-6C9F6102043D}"/>
                </a:ext>
              </a:extLst>
            </p:cNvPr>
            <p:cNvSpPr/>
            <p:nvPr/>
          </p:nvSpPr>
          <p:spPr>
            <a:xfrm>
              <a:off x="3696867" y="6582714"/>
              <a:ext cx="144000" cy="144000"/>
            </a:xfrm>
            <a:prstGeom prst="ellipse">
              <a:avLst/>
            </a:prstGeom>
            <a:solidFill>
              <a:srgbClr val="15C5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6176C19-CC8B-2871-C4FA-B1CE2279C862}"/>
                </a:ext>
              </a:extLst>
            </p:cNvPr>
            <p:cNvSpPr/>
            <p:nvPr/>
          </p:nvSpPr>
          <p:spPr>
            <a:xfrm>
              <a:off x="4312800" y="6575392"/>
              <a:ext cx="144000" cy="144000"/>
            </a:xfrm>
            <a:prstGeom prst="ellipse">
              <a:avLst/>
            </a:prstGeom>
            <a:solidFill>
              <a:srgbClr val="4BD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68A645A-19CB-5786-F3FD-3213BAFDB447}"/>
                </a:ext>
              </a:extLst>
            </p:cNvPr>
            <p:cNvSpPr/>
            <p:nvPr/>
          </p:nvSpPr>
          <p:spPr>
            <a:xfrm>
              <a:off x="4994586" y="6583414"/>
              <a:ext cx="144000" cy="144000"/>
            </a:xfrm>
            <a:prstGeom prst="ellipse">
              <a:avLst/>
            </a:prstGeom>
            <a:solidFill>
              <a:srgbClr val="7C3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Slide Number Placeholder 15">
            <a:extLst>
              <a:ext uri="{FF2B5EF4-FFF2-40B4-BE49-F238E27FC236}">
                <a16:creationId xmlns:a16="http://schemas.microsoft.com/office/drawing/2014/main" id="{FA5B98C2-1FA0-F77F-9B1A-49A59CE6ED27}"/>
              </a:ext>
            </a:extLst>
          </p:cNvPr>
          <p:cNvSpPr>
            <a:spLocks noGrp="1"/>
          </p:cNvSpPr>
          <p:nvPr>
            <p:ph type="sldNum" sz="quarter" idx="7"/>
          </p:nvPr>
        </p:nvSpPr>
        <p:spPr/>
        <p:txBody>
          <a:bodyPr/>
          <a:lstStyle/>
          <a:p>
            <a:fld id="{B6F15528-21DE-4FAA-801E-634DDDAF4B2B}" type="slidenum">
              <a:rPr lang="en-US" smtClean="0"/>
              <a:t>17</a:t>
            </a:fld>
            <a:endParaRPr lang="en-US"/>
          </a:p>
        </p:txBody>
      </p:sp>
      <p:sp>
        <p:nvSpPr>
          <p:cNvPr id="2" name="TextBox 1">
            <a:extLst>
              <a:ext uri="{FF2B5EF4-FFF2-40B4-BE49-F238E27FC236}">
                <a16:creationId xmlns:a16="http://schemas.microsoft.com/office/drawing/2014/main" id="{560E2C47-CCC1-9F23-C59A-EDD869144CC5}"/>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C6CA53B6-7AAC-B07F-CBA9-9D6DB4F4397E}"/>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2336913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D17CA335-E64C-B101-2235-E1CDC0D3DBDC}"/>
              </a:ext>
            </a:extLst>
          </p:cNvPr>
          <p:cNvSpPr txBox="1"/>
          <p:nvPr/>
        </p:nvSpPr>
        <p:spPr>
          <a:xfrm>
            <a:off x="1245034" y="1548529"/>
            <a:ext cx="1617751" cy="307777"/>
          </a:xfrm>
          <a:prstGeom prst="rect">
            <a:avLst/>
          </a:prstGeom>
          <a:noFill/>
        </p:spPr>
        <p:txBody>
          <a:bodyPr wrap="none" rtlCol="0">
            <a:spAutoFit/>
          </a:bodyPr>
          <a:lstStyle/>
          <a:p>
            <a:r>
              <a:rPr lang="en-IN" sz="1400" dirty="0">
                <a:latin typeface="Bahnschrift" panose="020B0502040204020203" pitchFamily="34" charset="0"/>
              </a:rPr>
              <a:t>Total Engagement</a:t>
            </a:r>
          </a:p>
        </p:txBody>
      </p:sp>
      <p:sp>
        <p:nvSpPr>
          <p:cNvPr id="49" name="TextBox 48">
            <a:extLst>
              <a:ext uri="{FF2B5EF4-FFF2-40B4-BE49-F238E27FC236}">
                <a16:creationId xmlns:a16="http://schemas.microsoft.com/office/drawing/2014/main" id="{2002FD25-BCA6-DB43-CB69-32DC45BE7CF9}"/>
              </a:ext>
            </a:extLst>
          </p:cNvPr>
          <p:cNvSpPr txBox="1"/>
          <p:nvPr/>
        </p:nvSpPr>
        <p:spPr>
          <a:xfrm>
            <a:off x="3425472" y="1556307"/>
            <a:ext cx="1574470" cy="307777"/>
          </a:xfrm>
          <a:prstGeom prst="rect">
            <a:avLst/>
          </a:prstGeom>
          <a:noFill/>
        </p:spPr>
        <p:txBody>
          <a:bodyPr wrap="none" rtlCol="0">
            <a:spAutoFit/>
          </a:bodyPr>
          <a:lstStyle/>
          <a:p>
            <a:r>
              <a:rPr lang="en-IN" sz="1400" dirty="0">
                <a:latin typeface="Bahnschrift" panose="020B0502040204020203" pitchFamily="34" charset="0"/>
              </a:rPr>
              <a:t>Avg. Engagement</a:t>
            </a:r>
          </a:p>
        </p:txBody>
      </p:sp>
      <p:sp>
        <p:nvSpPr>
          <p:cNvPr id="50" name="TextBox 49">
            <a:extLst>
              <a:ext uri="{FF2B5EF4-FFF2-40B4-BE49-F238E27FC236}">
                <a16:creationId xmlns:a16="http://schemas.microsoft.com/office/drawing/2014/main" id="{3532C927-1153-C0E4-A317-8062482DB5FA}"/>
              </a:ext>
            </a:extLst>
          </p:cNvPr>
          <p:cNvSpPr txBox="1"/>
          <p:nvPr/>
        </p:nvSpPr>
        <p:spPr>
          <a:xfrm>
            <a:off x="5646115" y="1556307"/>
            <a:ext cx="1601721" cy="307777"/>
          </a:xfrm>
          <a:prstGeom prst="rect">
            <a:avLst/>
          </a:prstGeom>
          <a:noFill/>
        </p:spPr>
        <p:txBody>
          <a:bodyPr wrap="none" rtlCol="0">
            <a:spAutoFit/>
          </a:bodyPr>
          <a:lstStyle/>
          <a:p>
            <a:r>
              <a:rPr lang="en-IN" sz="1400" dirty="0">
                <a:latin typeface="Bahnschrift" panose="020B0502040204020203" pitchFamily="34" charset="0"/>
              </a:rPr>
              <a:t>Engagement Rate</a:t>
            </a:r>
          </a:p>
        </p:txBody>
      </p:sp>
      <p:sp>
        <p:nvSpPr>
          <p:cNvPr id="51" name="TextBox 50">
            <a:extLst>
              <a:ext uri="{FF2B5EF4-FFF2-40B4-BE49-F238E27FC236}">
                <a16:creationId xmlns:a16="http://schemas.microsoft.com/office/drawing/2014/main" id="{5FFD3803-70C4-E3C5-B1B6-23C68D85E01B}"/>
              </a:ext>
            </a:extLst>
          </p:cNvPr>
          <p:cNvSpPr txBox="1"/>
          <p:nvPr/>
        </p:nvSpPr>
        <p:spPr>
          <a:xfrm>
            <a:off x="7826028" y="1548528"/>
            <a:ext cx="1535998" cy="307777"/>
          </a:xfrm>
          <a:prstGeom prst="rect">
            <a:avLst/>
          </a:prstGeom>
          <a:noFill/>
        </p:spPr>
        <p:txBody>
          <a:bodyPr wrap="none" rtlCol="0">
            <a:spAutoFit/>
          </a:bodyPr>
          <a:lstStyle/>
          <a:p>
            <a:r>
              <a:rPr lang="en-IN" sz="1400" dirty="0">
                <a:latin typeface="Bahnschrift" panose="020B0502040204020203" pitchFamily="34" charset="0"/>
              </a:rPr>
              <a:t>Avg. Video Views</a:t>
            </a:r>
          </a:p>
        </p:txBody>
      </p:sp>
      <p:sp>
        <p:nvSpPr>
          <p:cNvPr id="4" name="object 3">
            <a:extLst>
              <a:ext uri="{FF2B5EF4-FFF2-40B4-BE49-F238E27FC236}">
                <a16:creationId xmlns:a16="http://schemas.microsoft.com/office/drawing/2014/main" id="{8FDB3675-55D9-063E-DBEB-EAF8D105D6C3}"/>
              </a:ext>
            </a:extLst>
          </p:cNvPr>
          <p:cNvSpPr txBox="1">
            <a:spLocks/>
          </p:cNvSpPr>
          <p:nvPr/>
        </p:nvSpPr>
        <p:spPr>
          <a:xfrm>
            <a:off x="963110" y="272203"/>
            <a:ext cx="8450713" cy="566181"/>
          </a:xfrm>
          <a:prstGeom prst="rect">
            <a:avLst/>
          </a:prstGeom>
        </p:spPr>
        <p:txBody>
          <a:bodyPr vert="horz" wrap="square" lIns="0" tIns="12065" rIns="0" bIns="0" rtlCol="0" anchor="ctr">
            <a:spAutoFit/>
          </a:bodyPr>
          <a:lstStyle>
            <a:lvl1pPr>
              <a:defRPr sz="4000" b="0" i="0">
                <a:solidFill>
                  <a:schemeClr val="tx1"/>
                </a:solidFill>
                <a:latin typeface="Bahnschrift"/>
                <a:ea typeface="+mj-ea"/>
                <a:cs typeface="Bahnschrift"/>
              </a:defRPr>
            </a:lvl1pPr>
          </a:lstStyle>
          <a:p>
            <a:pPr marL="12700" algn="ctr">
              <a:spcBef>
                <a:spcPts val="95"/>
              </a:spcBef>
              <a:tabLst>
                <a:tab pos="405765" algn="l"/>
                <a:tab pos="901065" algn="l"/>
                <a:tab pos="1586230" algn="l"/>
              </a:tabLst>
            </a:pPr>
            <a:r>
              <a:rPr lang="en-US" sz="3600" kern="0" spc="-10"/>
              <a:t>Party Official Pages Weekly Performance</a:t>
            </a:r>
            <a:endParaRPr lang="en-US" sz="3600" kern="0" spc="-10" dirty="0"/>
          </a:p>
        </p:txBody>
      </p:sp>
      <p:sp>
        <p:nvSpPr>
          <p:cNvPr id="5" name="Rectangle 4">
            <a:extLst>
              <a:ext uri="{FF2B5EF4-FFF2-40B4-BE49-F238E27FC236}">
                <a16:creationId xmlns:a16="http://schemas.microsoft.com/office/drawing/2014/main" id="{A933D13A-033D-93D0-137D-B7FE5EBE687E}"/>
              </a:ext>
            </a:extLst>
          </p:cNvPr>
          <p:cNvSpPr/>
          <p:nvPr/>
        </p:nvSpPr>
        <p:spPr>
          <a:xfrm>
            <a:off x="223321" y="255059"/>
            <a:ext cx="666000" cy="666000"/>
          </a:xfrm>
          <a:prstGeom prst="rect">
            <a:avLst/>
          </a:prstGeom>
          <a:blipFill>
            <a:blip r:embed="rId3"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8" name="TextBox 7">
            <a:extLst>
              <a:ext uri="{FF2B5EF4-FFF2-40B4-BE49-F238E27FC236}">
                <a16:creationId xmlns:a16="http://schemas.microsoft.com/office/drawing/2014/main" id="{85E1527B-BC2B-F222-D24A-2136DC86E514}"/>
              </a:ext>
            </a:extLst>
          </p:cNvPr>
          <p:cNvSpPr txBox="1"/>
          <p:nvPr/>
        </p:nvSpPr>
        <p:spPr>
          <a:xfrm rot="16200000">
            <a:off x="-313648" y="2294728"/>
            <a:ext cx="1112805"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Last 7 Days</a:t>
            </a:r>
          </a:p>
        </p:txBody>
      </p:sp>
      <p:sp>
        <p:nvSpPr>
          <p:cNvPr id="9" name="TextBox 8">
            <a:extLst>
              <a:ext uri="{FF2B5EF4-FFF2-40B4-BE49-F238E27FC236}">
                <a16:creationId xmlns:a16="http://schemas.microsoft.com/office/drawing/2014/main" id="{0530F116-CD11-5B6E-CBA3-FAA03A9E4FAB}"/>
              </a:ext>
            </a:extLst>
          </p:cNvPr>
          <p:cNvSpPr txBox="1"/>
          <p:nvPr/>
        </p:nvSpPr>
        <p:spPr>
          <a:xfrm rot="16200000">
            <a:off x="-196628" y="4290964"/>
            <a:ext cx="878767"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Changes</a:t>
            </a:r>
          </a:p>
        </p:txBody>
      </p:sp>
      <p:sp>
        <p:nvSpPr>
          <p:cNvPr id="12" name="Slide Number Placeholder 11">
            <a:extLst>
              <a:ext uri="{FF2B5EF4-FFF2-40B4-BE49-F238E27FC236}">
                <a16:creationId xmlns:a16="http://schemas.microsoft.com/office/drawing/2014/main" id="{64CDBBBB-8E7D-F5C0-AA0F-58DA6D97D812}"/>
              </a:ext>
            </a:extLst>
          </p:cNvPr>
          <p:cNvSpPr>
            <a:spLocks noGrp="1"/>
          </p:cNvSpPr>
          <p:nvPr>
            <p:ph type="sldNum" sz="quarter" idx="7"/>
          </p:nvPr>
        </p:nvSpPr>
        <p:spPr/>
        <p:txBody>
          <a:bodyPr/>
          <a:lstStyle/>
          <a:p>
            <a:fld id="{B6F15528-21DE-4FAA-801E-634DDDAF4B2B}" type="slidenum">
              <a:rPr lang="en-US" smtClean="0"/>
              <a:t>18</a:t>
            </a:fld>
            <a:endParaRPr lang="en-US"/>
          </a:p>
        </p:txBody>
      </p:sp>
      <p:sp>
        <p:nvSpPr>
          <p:cNvPr id="2" name="TextBox 1">
            <a:extLst>
              <a:ext uri="{FF2B5EF4-FFF2-40B4-BE49-F238E27FC236}">
                <a16:creationId xmlns:a16="http://schemas.microsoft.com/office/drawing/2014/main" id="{806B5015-1302-7D95-4587-2616C5662946}"/>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6DFA5778-06C6-6206-0DF3-5F67010EF5D7}"/>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1082596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Twitter (All Parties)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8B5CCD2C-896F-7264-DE33-A977A6CED13A}"/>
              </a:ext>
            </a:extLst>
          </p:cNvPr>
          <p:cNvSpPr>
            <a:spLocks noGrp="1"/>
          </p:cNvSpPr>
          <p:nvPr>
            <p:ph type="sldNum" sz="quarter" idx="7"/>
          </p:nvPr>
        </p:nvSpPr>
        <p:spPr/>
        <p:txBody>
          <a:bodyPr/>
          <a:lstStyle/>
          <a:p>
            <a:fld id="{B6F15528-21DE-4FAA-801E-634DDDAF4B2B}" type="slidenum">
              <a:rPr lang="en-US" smtClean="0"/>
              <a:t>19</a:t>
            </a:fld>
            <a:endParaRPr lang="en-US"/>
          </a:p>
        </p:txBody>
      </p:sp>
    </p:spTree>
    <p:extLst>
      <p:ext uri="{BB962C8B-B14F-4D97-AF65-F5344CB8AC3E}">
        <p14:creationId xmlns:p14="http://schemas.microsoft.com/office/powerpoint/2010/main" val="2096398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D21667-0F53-B011-DA13-D384E37200E3}"/>
              </a:ext>
            </a:extLst>
          </p:cNvPr>
          <p:cNvSpPr txBox="1"/>
          <p:nvPr/>
        </p:nvSpPr>
        <p:spPr>
          <a:xfrm>
            <a:off x="144379" y="224590"/>
            <a:ext cx="3749744" cy="646331"/>
          </a:xfrm>
          <a:prstGeom prst="rect">
            <a:avLst/>
          </a:prstGeom>
          <a:noFill/>
        </p:spPr>
        <p:txBody>
          <a:bodyPr wrap="none" rtlCol="0">
            <a:spAutoFit/>
          </a:bodyPr>
          <a:lstStyle/>
          <a:p>
            <a:r>
              <a:rPr lang="en-IN" sz="3600" dirty="0">
                <a:latin typeface="Bahnschrift" panose="020B0502040204020203" pitchFamily="34" charset="0"/>
              </a:rPr>
              <a:t>Table of Contents</a:t>
            </a:r>
          </a:p>
        </p:txBody>
      </p:sp>
      <p:graphicFrame>
        <p:nvGraphicFramePr>
          <p:cNvPr id="11" name="Table 10">
            <a:extLst>
              <a:ext uri="{FF2B5EF4-FFF2-40B4-BE49-F238E27FC236}">
                <a16:creationId xmlns:a16="http://schemas.microsoft.com/office/drawing/2014/main" id="{3649E074-0C88-A129-86AF-B35AB4EF639D}"/>
              </a:ext>
            </a:extLst>
          </p:cNvPr>
          <p:cNvGraphicFramePr>
            <a:graphicFrameLocks noGrp="1"/>
          </p:cNvGraphicFramePr>
          <p:nvPr>
            <p:extLst>
              <p:ext uri="{D42A27DB-BD31-4B8C-83A1-F6EECF244321}">
                <p14:modId xmlns:p14="http://schemas.microsoft.com/office/powerpoint/2010/main" val="4223484163"/>
              </p:ext>
            </p:extLst>
          </p:nvPr>
        </p:nvGraphicFramePr>
        <p:xfrm>
          <a:off x="0" y="1111432"/>
          <a:ext cx="12192000" cy="5659320"/>
        </p:xfrm>
        <a:graphic>
          <a:graphicData uri="http://schemas.openxmlformats.org/drawingml/2006/table">
            <a:tbl>
              <a:tblPr firstRow="1" bandRow="1">
                <a:tableStyleId>{5C22544A-7EE6-4342-B048-85BDC9FD1C3A}</a:tableStyleId>
              </a:tblPr>
              <a:tblGrid>
                <a:gridCol w="1800879">
                  <a:extLst>
                    <a:ext uri="{9D8B030D-6E8A-4147-A177-3AD203B41FA5}">
                      <a16:colId xmlns:a16="http://schemas.microsoft.com/office/drawing/2014/main" val="2800588858"/>
                    </a:ext>
                  </a:extLst>
                </a:gridCol>
                <a:gridCol w="2896576">
                  <a:extLst>
                    <a:ext uri="{9D8B030D-6E8A-4147-A177-3AD203B41FA5}">
                      <a16:colId xmlns:a16="http://schemas.microsoft.com/office/drawing/2014/main" val="1491090295"/>
                    </a:ext>
                  </a:extLst>
                </a:gridCol>
                <a:gridCol w="5568463">
                  <a:extLst>
                    <a:ext uri="{9D8B030D-6E8A-4147-A177-3AD203B41FA5}">
                      <a16:colId xmlns:a16="http://schemas.microsoft.com/office/drawing/2014/main" val="3812726494"/>
                    </a:ext>
                  </a:extLst>
                </a:gridCol>
                <a:gridCol w="1926082">
                  <a:extLst>
                    <a:ext uri="{9D8B030D-6E8A-4147-A177-3AD203B41FA5}">
                      <a16:colId xmlns:a16="http://schemas.microsoft.com/office/drawing/2014/main" val="251677622"/>
                    </a:ext>
                  </a:extLst>
                </a:gridCol>
              </a:tblGrid>
              <a:tr h="282966">
                <a:tc>
                  <a:txBody>
                    <a:bodyPr/>
                    <a:lstStyle/>
                    <a:p>
                      <a:pPr algn="ctr"/>
                      <a:r>
                        <a:rPr lang="en-IN" sz="1200" dirty="0">
                          <a:solidFill>
                            <a:schemeClr val="bg1"/>
                          </a:solidFill>
                          <a:latin typeface="Bahnschrift" panose="020B0502040204020203" pitchFamily="34" charset="0"/>
                        </a:rPr>
                        <a:t>Section</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tc>
                  <a:txBody>
                    <a:bodyPr/>
                    <a:lstStyle/>
                    <a:p>
                      <a:pPr algn="ctr"/>
                      <a:r>
                        <a:rPr lang="en-IN" sz="1200" dirty="0">
                          <a:latin typeface="Bahnschrift" panose="020B0502040204020203" pitchFamily="34" charset="0"/>
                        </a:rPr>
                        <a:t>Sub-Section</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tc>
                  <a:txBody>
                    <a:bodyPr/>
                    <a:lstStyle/>
                    <a:p>
                      <a:pPr algn="ctr"/>
                      <a:r>
                        <a:rPr lang="en-IN" sz="1200" dirty="0">
                          <a:latin typeface="Bahnschrift" panose="020B0502040204020203" pitchFamily="34" charset="0"/>
                        </a:rPr>
                        <a:t>Analysis</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tc>
                  <a:txBody>
                    <a:bodyPr/>
                    <a:lstStyle/>
                    <a:p>
                      <a:pPr algn="ctr"/>
                      <a:r>
                        <a:rPr lang="en-IN" sz="1200" dirty="0">
                          <a:latin typeface="Bahnschrift" panose="020B0502040204020203" pitchFamily="34" charset="0"/>
                        </a:rPr>
                        <a:t>Slide No.</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923206181"/>
                  </a:ext>
                </a:extLst>
              </a:tr>
              <a:tr h="282966">
                <a:tc rowSpan="13">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rPr>
                        <a:t>Section 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rPr>
                        <a:t>Overall State Party Summary</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rowSpan="5">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rPr>
                        <a:t>Section 1.1: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rPr>
                        <a:t>Overall Party Official Pages Summary</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spc="-5" dirty="0">
                          <a:latin typeface="Bahnschrift" panose="020B0502040204020203" pitchFamily="34" charset="0"/>
                          <a:hlinkClick r:id="rId3" action="ppaction://hlinksldjump"/>
                        </a:rPr>
                        <a:t>Party Official Pages Overview</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7</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5795773"/>
                  </a:ext>
                </a:extLst>
              </a:tr>
              <a:tr h="282966">
                <a:tc vMerge="1">
                  <a:txBody>
                    <a:bodyPr/>
                    <a:lstStyle/>
                    <a:p>
                      <a:pPr algn="ct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spc="-10" dirty="0">
                          <a:latin typeface="Bahnschrift" panose="020B0502040204020203" pitchFamily="34" charset="0"/>
                          <a:hlinkClick r:id="rId4" action="ppaction://hlinksldjump"/>
                        </a:rPr>
                        <a:t>Facebook Party Official Pages (7 DMA)</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8</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4802585"/>
                  </a:ext>
                </a:extLst>
              </a:tr>
              <a:tr h="282966">
                <a:tc vMerge="1">
                  <a:txBody>
                    <a:bodyPr/>
                    <a:lstStyle/>
                    <a:p>
                      <a:pPr algn="ct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spc="-10" dirty="0">
                          <a:latin typeface="Bahnschrift" panose="020B0502040204020203" pitchFamily="34" charset="0"/>
                          <a:hlinkClick r:id="rId5" action="ppaction://hlinksldjump"/>
                        </a:rPr>
                        <a:t>Twitter Party Official Pages (7 DMA)</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9</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26661244"/>
                  </a:ext>
                </a:extLst>
              </a:tr>
              <a:tr h="282966">
                <a:tc vMerge="1">
                  <a:txBody>
                    <a:bodyPr/>
                    <a:lstStyle/>
                    <a:p>
                      <a:pPr algn="ct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spc="-10" dirty="0">
                          <a:latin typeface="Bahnschrift" panose="020B0502040204020203" pitchFamily="34" charset="0"/>
                          <a:hlinkClick r:id="rId6" action="ppaction://hlinksldjump"/>
                        </a:rPr>
                        <a:t>Instagram Party Official Pages (7 DMA)</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10</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37647501"/>
                  </a:ext>
                </a:extLst>
              </a:tr>
              <a:tr h="282966">
                <a:tc vMerge="1">
                  <a:txBody>
                    <a:bodyPr/>
                    <a:lstStyle/>
                    <a:p>
                      <a:pPr algn="ct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spc="-10" dirty="0">
                          <a:latin typeface="Bahnschrift" panose="020B0502040204020203" pitchFamily="34" charset="0"/>
                          <a:hlinkClick r:id="rId7" action="ppaction://hlinksldjump"/>
                        </a:rPr>
                        <a:t>YouTube Party Official Pages (7 DMA)</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11</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8455318"/>
                  </a:ext>
                </a:extLst>
              </a:tr>
              <a:tr h="282966">
                <a:tc vMerge="1">
                  <a:txBody>
                    <a:bodyPr/>
                    <a:lstStyle/>
                    <a:p>
                      <a:pPr algn="ct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rowSpan="4">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rPr>
                        <a:t>Section 1.2: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rPr>
                        <a:t>Party Official Pages Comparative Analysis</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algn="ctr"/>
                      <a:r>
                        <a:rPr lang="en-IN" sz="1200" spc="-5" dirty="0">
                          <a:solidFill>
                            <a:schemeClr val="dk1"/>
                          </a:solidFill>
                          <a:latin typeface="Bahnschrift" panose="020B0502040204020203" pitchFamily="34" charset="0"/>
                          <a:ea typeface="+mn-ea"/>
                          <a:cs typeface="+mn-cs"/>
                          <a:hlinkClick r:id="rId8" action="ppaction://hlinksldjump"/>
                        </a:rPr>
                        <a:t>Facebook Party Official Pages Weekly Performance</a:t>
                      </a:r>
                      <a:endParaRPr lang="en-IN" sz="1200" spc="-5" dirty="0">
                        <a:solidFill>
                          <a:schemeClr val="dk1"/>
                        </a:solidFill>
                        <a:latin typeface="Bahnschrift" panose="020B0502040204020203" pitchFamily="34" charset="0"/>
                        <a:ea typeface="+mn-ea"/>
                        <a:cs typeface="+mn-cs"/>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14-15</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8428473"/>
                  </a:ext>
                </a:extLst>
              </a:tr>
              <a:tr h="282966">
                <a:tc vMerge="1">
                  <a:txBody>
                    <a:bodyPr/>
                    <a:lstStyle/>
                    <a:p>
                      <a:endParaRPr lang="en-IN"/>
                    </a:p>
                  </a:txBody>
                  <a:tcPr/>
                </a:tc>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9" action="ppaction://hlinksldjump"/>
                        </a:rPr>
                        <a:t>Twitter </a:t>
                      </a:r>
                      <a:r>
                        <a:rPr lang="en-IN" sz="1200" spc="-5" dirty="0">
                          <a:solidFill>
                            <a:schemeClr val="dk1"/>
                          </a:solidFill>
                          <a:latin typeface="Bahnschrift" panose="020B0502040204020203" pitchFamily="34" charset="0"/>
                          <a:ea typeface="+mn-ea"/>
                          <a:cs typeface="+mn-cs"/>
                          <a:hlinkClick r:id="rId9" action="ppaction://hlinksldjump"/>
                        </a:rPr>
                        <a:t>Party Official Pages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17-18</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3009586"/>
                  </a:ext>
                </a:extLst>
              </a:tr>
              <a:tr h="282966">
                <a:tc vMerge="1">
                  <a:txBody>
                    <a:bodyPr/>
                    <a:lstStyle/>
                    <a:p>
                      <a:endParaRPr lang="en-IN"/>
                    </a:p>
                  </a:txBody>
                  <a:tcPr/>
                </a:tc>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0" action="ppaction://hlinksldjump"/>
                        </a:rPr>
                        <a:t>Instagram </a:t>
                      </a:r>
                      <a:r>
                        <a:rPr lang="en-IN" sz="1200" spc="-5" dirty="0">
                          <a:solidFill>
                            <a:schemeClr val="dk1"/>
                          </a:solidFill>
                          <a:latin typeface="Bahnschrift" panose="020B0502040204020203" pitchFamily="34" charset="0"/>
                          <a:ea typeface="+mn-ea"/>
                          <a:cs typeface="+mn-cs"/>
                          <a:hlinkClick r:id="rId10" action="ppaction://hlinksldjump"/>
                        </a:rPr>
                        <a:t>Party Official Pages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20-21</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802709"/>
                  </a:ext>
                </a:extLst>
              </a:tr>
              <a:tr h="282966">
                <a:tc vMerge="1">
                  <a:txBody>
                    <a:bodyPr/>
                    <a:lstStyle/>
                    <a:p>
                      <a:endParaRPr lang="en-IN"/>
                    </a:p>
                  </a:txBody>
                  <a:tcPr/>
                </a:tc>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1" action="ppaction://hlinksldjump"/>
                        </a:rPr>
                        <a:t>YouTube </a:t>
                      </a:r>
                      <a:r>
                        <a:rPr lang="en-IN" sz="1200" spc="-5" dirty="0">
                          <a:solidFill>
                            <a:schemeClr val="dk1"/>
                          </a:solidFill>
                          <a:latin typeface="Bahnschrift" panose="020B0502040204020203" pitchFamily="34" charset="0"/>
                          <a:ea typeface="+mn-ea"/>
                          <a:cs typeface="+mn-cs"/>
                          <a:hlinkClick r:id="rId11" action="ppaction://hlinksldjump"/>
                        </a:rPr>
                        <a:t>Party Official Pages Weekly Performance</a:t>
                      </a:r>
                      <a:r>
                        <a:rPr lang="en-IN" sz="1200" dirty="0">
                          <a:solidFill>
                            <a:schemeClr val="tx1"/>
                          </a:solidFill>
                          <a:latin typeface="Bahnschrift" panose="020B0502040204020203" pitchFamily="34" charset="0"/>
                          <a:hlinkClick r:id="rId11" action="ppaction://hlinksldjump"/>
                        </a:rPr>
                        <a:t> </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23-24</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9073189"/>
                  </a:ext>
                </a:extLst>
              </a:tr>
              <a:tr h="282966">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rowSpan="4">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rPr>
                        <a:t>Section 1.3: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rPr>
                        <a:t>Party Official Pages Most Engaging Post</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dirty="0">
                          <a:solidFill>
                            <a:schemeClr val="tx1"/>
                          </a:solidFill>
                          <a:latin typeface="Bahnschrift" panose="020B0502040204020203" pitchFamily="34" charset="0"/>
                          <a:hlinkClick r:id="rId12" action="ppaction://hlinksldjump"/>
                        </a:rPr>
                        <a:t>Facebook Party Official Pages Most Engaging Post</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26</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76301498"/>
                  </a:ext>
                </a:extLst>
              </a:tr>
              <a:tr h="282966">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dirty="0">
                          <a:solidFill>
                            <a:schemeClr val="tx1"/>
                          </a:solidFill>
                          <a:latin typeface="Bahnschrift" panose="020B0502040204020203" pitchFamily="34" charset="0"/>
                          <a:hlinkClick r:id="rId13" action="ppaction://hlinksldjump"/>
                        </a:rPr>
                        <a:t>Twitter Party Official Pages Most Engaging Post</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27</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01123036"/>
                  </a:ext>
                </a:extLst>
              </a:tr>
              <a:tr h="282966">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dirty="0">
                          <a:solidFill>
                            <a:schemeClr val="tx1"/>
                          </a:solidFill>
                          <a:latin typeface="Bahnschrift" panose="020B0502040204020203" pitchFamily="34" charset="0"/>
                          <a:hlinkClick r:id="rId14" action="ppaction://hlinksldjump"/>
                        </a:rPr>
                        <a:t>Instagram Party Official Pages Most Engaging Post</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28</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0390133"/>
                  </a:ext>
                </a:extLst>
              </a:tr>
              <a:tr h="282966">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dirty="0">
                          <a:solidFill>
                            <a:schemeClr val="tx1"/>
                          </a:solidFill>
                          <a:latin typeface="Bahnschrift" panose="020B0502040204020203" pitchFamily="34" charset="0"/>
                          <a:hlinkClick r:id="rId15" action="ppaction://hlinksldjump"/>
                        </a:rPr>
                        <a:t>YouTube Party Official Pages Most Engaging Post</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29</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29897463"/>
                  </a:ext>
                </a:extLst>
              </a:tr>
              <a:tr h="282966">
                <a:tc rowSpan="6">
                  <a:txBody>
                    <a:bodyPr/>
                    <a:lstStyle/>
                    <a:p>
                      <a:pPr algn="ctr"/>
                      <a:r>
                        <a:rPr lang="en-US" sz="1200" dirty="0">
                          <a:solidFill>
                            <a:schemeClr val="tx1"/>
                          </a:solidFill>
                          <a:latin typeface="Bahnschrift" panose="020B0502040204020203" pitchFamily="34" charset="0"/>
                        </a:rPr>
                        <a:t>Section 2: </a:t>
                      </a:r>
                    </a:p>
                    <a:p>
                      <a:pPr algn="ctr"/>
                      <a:r>
                        <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rPr>
                        <a:t>Overall State Leaders Summary</a:t>
                      </a:r>
                      <a:endParaRPr lang="en-US" sz="1200" dirty="0">
                        <a:solidFill>
                          <a:schemeClr val="tx1"/>
                        </a:solidFill>
                        <a:latin typeface="Bahnschrift"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rowSpan="6">
                  <a:txBody>
                    <a:bodyPr/>
                    <a:lstStyle/>
                    <a:p>
                      <a:pPr algn="ctr"/>
                      <a:r>
                        <a:rPr lang="en-US" sz="1200" dirty="0">
                          <a:solidFill>
                            <a:schemeClr val="tx1"/>
                          </a:solidFill>
                          <a:latin typeface="Bahnschrift" panose="020B0502040204020203" pitchFamily="34" charset="0"/>
                        </a:rPr>
                        <a:t>Section 2.1: </a:t>
                      </a:r>
                    </a:p>
                    <a:p>
                      <a:pPr algn="ctr"/>
                      <a:r>
                        <a:rPr lang="en-US" sz="1200" dirty="0">
                          <a:solidFill>
                            <a:schemeClr val="tx1"/>
                          </a:solidFill>
                          <a:latin typeface="Bahnschrift" panose="020B0502040204020203" pitchFamily="34" charset="0"/>
                        </a:rPr>
                        <a:t>Overall Top Leaders Pages Summary</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6" action="ppaction://hlinksldjump"/>
                        </a:rPr>
                        <a:t>Top Leaders Official Pages Overview - Overall</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32</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82229964"/>
                  </a:ext>
                </a:extLst>
              </a:tr>
              <a:tr h="282966">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dirty="0">
                          <a:solidFill>
                            <a:schemeClr val="tx1"/>
                          </a:solidFill>
                          <a:latin typeface="Bahnschrift" panose="020B0502040204020203" pitchFamily="34" charset="0"/>
                          <a:hlinkClick r:id="rId17" action="ppaction://hlinksldjump"/>
                        </a:rPr>
                        <a:t>Top Leaders Official Pages Overview – Last 7 Days</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33</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0664767"/>
                  </a:ext>
                </a:extLst>
              </a:tr>
              <a:tr h="282966">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8" action="ppaction://hlinksldjump"/>
                        </a:rPr>
                        <a:t>Facebook Top Leader Official Pages (7 DMA)</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34</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3543019"/>
                  </a:ext>
                </a:extLst>
              </a:tr>
              <a:tr h="282966">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dirty="0">
                          <a:solidFill>
                            <a:schemeClr val="tx1"/>
                          </a:solidFill>
                          <a:latin typeface="Bahnschrift" panose="020B0502040204020203" pitchFamily="34" charset="0"/>
                          <a:hlinkClick r:id="rId19" action="ppaction://hlinksldjump"/>
                        </a:rPr>
                        <a:t>Twitter Top Leader Official Pages (7 DMA)</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35</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30603309"/>
                  </a:ext>
                </a:extLst>
              </a:tr>
              <a:tr h="282966">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dirty="0">
                          <a:solidFill>
                            <a:schemeClr val="tx1"/>
                          </a:solidFill>
                          <a:latin typeface="Bahnschrift" panose="020B0502040204020203" pitchFamily="34" charset="0"/>
                          <a:hlinkClick r:id="rId20" action="ppaction://hlinksldjump"/>
                        </a:rPr>
                        <a:t>Instagram Facebook Top Leader Official Pages (7 DMA)</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36</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55436304"/>
                  </a:ext>
                </a:extLst>
              </a:tr>
              <a:tr h="282966">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dirty="0">
                          <a:solidFill>
                            <a:schemeClr val="tx1"/>
                          </a:solidFill>
                          <a:latin typeface="Bahnschrift" panose="020B0502040204020203" pitchFamily="34" charset="0"/>
                          <a:hlinkClick r:id="rId21" action="ppaction://hlinksldjump"/>
                        </a:rPr>
                        <a:t>YouTube Facebook Top Leader Official Pages (7 DMA)</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37</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07583665"/>
                  </a:ext>
                </a:extLst>
              </a:tr>
            </a:tbl>
          </a:graphicData>
        </a:graphic>
      </p:graphicFrame>
      <p:sp>
        <p:nvSpPr>
          <p:cNvPr id="4" name="Slide Number Placeholder 3">
            <a:extLst>
              <a:ext uri="{FF2B5EF4-FFF2-40B4-BE49-F238E27FC236}">
                <a16:creationId xmlns:a16="http://schemas.microsoft.com/office/drawing/2014/main" id="{DE3CD307-9EEB-0FE0-B42C-F7CB59DB8A1B}"/>
              </a:ext>
            </a:extLst>
          </p:cNvPr>
          <p:cNvSpPr>
            <a:spLocks noGrp="1"/>
          </p:cNvSpPr>
          <p:nvPr>
            <p:ph type="sldNum" sz="quarter" idx="7"/>
          </p:nvPr>
        </p:nvSpPr>
        <p:spPr/>
        <p:txBody>
          <a:bodyPr/>
          <a:lstStyle/>
          <a:p>
            <a:fld id="{B6F15528-21DE-4FAA-801E-634DDDAF4B2B}" type="slidenum">
              <a:rPr lang="en-US" smtClean="0"/>
              <a:t>2</a:t>
            </a:fld>
            <a:endParaRPr lang="en-US"/>
          </a:p>
        </p:txBody>
      </p:sp>
    </p:spTree>
    <p:extLst>
      <p:ext uri="{BB962C8B-B14F-4D97-AF65-F5344CB8AC3E}">
        <p14:creationId xmlns:p14="http://schemas.microsoft.com/office/powerpoint/2010/main" val="2882396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07E19A3-A334-B04E-6EEA-87627B44F17F}"/>
              </a:ext>
            </a:extLst>
          </p:cNvPr>
          <p:cNvSpPr txBox="1"/>
          <p:nvPr/>
        </p:nvSpPr>
        <p:spPr>
          <a:xfrm>
            <a:off x="1393312" y="1571527"/>
            <a:ext cx="1321196" cy="307777"/>
          </a:xfrm>
          <a:prstGeom prst="rect">
            <a:avLst/>
          </a:prstGeom>
          <a:noFill/>
        </p:spPr>
        <p:txBody>
          <a:bodyPr wrap="none" rtlCol="0">
            <a:spAutoFit/>
          </a:bodyPr>
          <a:lstStyle/>
          <a:p>
            <a:r>
              <a:rPr lang="en-IN" sz="1400" dirty="0">
                <a:latin typeface="Bahnschrift" panose="020B0502040204020203" pitchFamily="34" charset="0"/>
              </a:rPr>
              <a:t>Total Follower</a:t>
            </a:r>
          </a:p>
        </p:txBody>
      </p:sp>
      <p:sp>
        <p:nvSpPr>
          <p:cNvPr id="43" name="TextBox 42">
            <a:extLst>
              <a:ext uri="{FF2B5EF4-FFF2-40B4-BE49-F238E27FC236}">
                <a16:creationId xmlns:a16="http://schemas.microsoft.com/office/drawing/2014/main" id="{3B078775-44B3-A553-402C-00EEE56D9439}"/>
              </a:ext>
            </a:extLst>
          </p:cNvPr>
          <p:cNvSpPr txBox="1"/>
          <p:nvPr/>
        </p:nvSpPr>
        <p:spPr>
          <a:xfrm>
            <a:off x="3335466" y="1529216"/>
            <a:ext cx="1835759" cy="307777"/>
          </a:xfrm>
          <a:prstGeom prst="rect">
            <a:avLst/>
          </a:prstGeom>
          <a:noFill/>
        </p:spPr>
        <p:txBody>
          <a:bodyPr wrap="none" rtlCol="0">
            <a:spAutoFit/>
          </a:bodyPr>
          <a:lstStyle/>
          <a:p>
            <a:r>
              <a:rPr lang="en-IN" sz="1400" dirty="0">
                <a:latin typeface="Bahnschrift" panose="020B0502040204020203" pitchFamily="34" charset="0"/>
              </a:rPr>
              <a:t>Count of Active Days</a:t>
            </a:r>
          </a:p>
        </p:txBody>
      </p:sp>
      <p:sp>
        <p:nvSpPr>
          <p:cNvPr id="44" name="TextBox 43">
            <a:extLst>
              <a:ext uri="{FF2B5EF4-FFF2-40B4-BE49-F238E27FC236}">
                <a16:creationId xmlns:a16="http://schemas.microsoft.com/office/drawing/2014/main" id="{034470A2-AECF-2B83-39B8-2E294B73167F}"/>
              </a:ext>
            </a:extLst>
          </p:cNvPr>
          <p:cNvSpPr txBox="1"/>
          <p:nvPr/>
        </p:nvSpPr>
        <p:spPr>
          <a:xfrm>
            <a:off x="5714771" y="1579055"/>
            <a:ext cx="968535" cy="307777"/>
          </a:xfrm>
          <a:prstGeom prst="rect">
            <a:avLst/>
          </a:prstGeom>
          <a:noFill/>
        </p:spPr>
        <p:txBody>
          <a:bodyPr wrap="none" rtlCol="0">
            <a:spAutoFit/>
          </a:bodyPr>
          <a:lstStyle/>
          <a:p>
            <a:r>
              <a:rPr lang="en-IN" sz="1400" dirty="0">
                <a:latin typeface="Bahnschrift" panose="020B0502040204020203" pitchFamily="34" charset="0"/>
              </a:rPr>
              <a:t>Total Post</a:t>
            </a:r>
          </a:p>
        </p:txBody>
      </p:sp>
      <p:sp>
        <p:nvSpPr>
          <p:cNvPr id="45" name="TextBox 44">
            <a:extLst>
              <a:ext uri="{FF2B5EF4-FFF2-40B4-BE49-F238E27FC236}">
                <a16:creationId xmlns:a16="http://schemas.microsoft.com/office/drawing/2014/main" id="{5F2C0523-36BD-A2FF-E019-8B338818D1AC}"/>
              </a:ext>
            </a:extLst>
          </p:cNvPr>
          <p:cNvSpPr txBox="1"/>
          <p:nvPr/>
        </p:nvSpPr>
        <p:spPr>
          <a:xfrm>
            <a:off x="7522924" y="1529217"/>
            <a:ext cx="1689886" cy="307777"/>
          </a:xfrm>
          <a:prstGeom prst="rect">
            <a:avLst/>
          </a:prstGeom>
          <a:noFill/>
        </p:spPr>
        <p:txBody>
          <a:bodyPr wrap="none" rtlCol="0">
            <a:spAutoFit/>
          </a:bodyPr>
          <a:lstStyle/>
          <a:p>
            <a:r>
              <a:rPr lang="en-IN" sz="1400" dirty="0">
                <a:latin typeface="Bahnschrift" panose="020B0502040204020203" pitchFamily="34" charset="0"/>
              </a:rPr>
              <a:t>Avg. Post Per Days</a:t>
            </a:r>
          </a:p>
        </p:txBody>
      </p:sp>
      <p:sp>
        <p:nvSpPr>
          <p:cNvPr id="46" name="TextBox 45">
            <a:extLst>
              <a:ext uri="{FF2B5EF4-FFF2-40B4-BE49-F238E27FC236}">
                <a16:creationId xmlns:a16="http://schemas.microsoft.com/office/drawing/2014/main" id="{A6A84444-A90E-732A-4705-43B92EC79758}"/>
              </a:ext>
            </a:extLst>
          </p:cNvPr>
          <p:cNvSpPr txBox="1"/>
          <p:nvPr/>
        </p:nvSpPr>
        <p:spPr>
          <a:xfrm>
            <a:off x="9863235" y="1512467"/>
            <a:ext cx="1151277" cy="307777"/>
          </a:xfrm>
          <a:prstGeom prst="rect">
            <a:avLst/>
          </a:prstGeom>
          <a:noFill/>
        </p:spPr>
        <p:txBody>
          <a:bodyPr wrap="none" rtlCol="0">
            <a:spAutoFit/>
          </a:bodyPr>
          <a:lstStyle/>
          <a:p>
            <a:r>
              <a:rPr lang="en-IN" sz="1400" dirty="0">
                <a:latin typeface="Bahnschrift" panose="020B0502040204020203" pitchFamily="34" charset="0"/>
              </a:rPr>
              <a:t>Type of Post</a:t>
            </a:r>
          </a:p>
        </p:txBody>
      </p:sp>
      <p:sp>
        <p:nvSpPr>
          <p:cNvPr id="5" name="object 3">
            <a:extLst>
              <a:ext uri="{FF2B5EF4-FFF2-40B4-BE49-F238E27FC236}">
                <a16:creationId xmlns:a16="http://schemas.microsoft.com/office/drawing/2014/main" id="{80C2391B-61BA-5BC4-A2D3-CE4370CFD3B0}"/>
              </a:ext>
            </a:extLst>
          </p:cNvPr>
          <p:cNvSpPr txBox="1">
            <a:spLocks noGrp="1"/>
          </p:cNvSpPr>
          <p:nvPr>
            <p:ph type="title"/>
          </p:nvPr>
        </p:nvSpPr>
        <p:spPr>
          <a:xfrm>
            <a:off x="963110" y="272203"/>
            <a:ext cx="8450713"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Party Official Pages Weekly Performance</a:t>
            </a:r>
            <a:endParaRPr sz="3600" spc="-10" dirty="0"/>
          </a:p>
        </p:txBody>
      </p:sp>
      <p:pic>
        <p:nvPicPr>
          <p:cNvPr id="8" name="Picture 7">
            <a:extLst>
              <a:ext uri="{FF2B5EF4-FFF2-40B4-BE49-F238E27FC236}">
                <a16:creationId xmlns:a16="http://schemas.microsoft.com/office/drawing/2014/main" id="{EFE01069-E4EE-2299-2B10-CA21F6E310FC}"/>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grpSp>
        <p:nvGrpSpPr>
          <p:cNvPr id="4" name="Group 3">
            <a:extLst>
              <a:ext uri="{FF2B5EF4-FFF2-40B4-BE49-F238E27FC236}">
                <a16:creationId xmlns:a16="http://schemas.microsoft.com/office/drawing/2014/main" id="{F7D9497E-7DA2-3837-3BB2-574988ABA4E3}"/>
              </a:ext>
            </a:extLst>
          </p:cNvPr>
          <p:cNvGrpSpPr/>
          <p:nvPr/>
        </p:nvGrpSpPr>
        <p:grpSpPr>
          <a:xfrm>
            <a:off x="2075760" y="6486410"/>
            <a:ext cx="2571538" cy="276999"/>
            <a:chOff x="3109645" y="6516215"/>
            <a:chExt cx="2571538" cy="276999"/>
          </a:xfrm>
        </p:grpSpPr>
        <p:sp>
          <p:nvSpPr>
            <p:cNvPr id="6" name="TextBox 5">
              <a:extLst>
                <a:ext uri="{FF2B5EF4-FFF2-40B4-BE49-F238E27FC236}">
                  <a16:creationId xmlns:a16="http://schemas.microsoft.com/office/drawing/2014/main" id="{8E033EA4-31AB-5994-5B45-7D7E5CC1C785}"/>
                </a:ext>
              </a:extLst>
            </p:cNvPr>
            <p:cNvSpPr txBox="1"/>
            <p:nvPr/>
          </p:nvSpPr>
          <p:spPr>
            <a:xfrm>
              <a:off x="3109645" y="6516215"/>
              <a:ext cx="2571538" cy="276999"/>
            </a:xfrm>
            <a:prstGeom prst="rect">
              <a:avLst/>
            </a:prstGeom>
            <a:noFill/>
          </p:spPr>
          <p:txBody>
            <a:bodyPr wrap="none" rtlCol="0">
              <a:spAutoFit/>
            </a:bodyPr>
            <a:lstStyle/>
            <a:p>
              <a:r>
                <a:rPr lang="en-IN" sz="1200" dirty="0">
                  <a:latin typeface="Bahnschrift" panose="020B0502040204020203" pitchFamily="34" charset="0"/>
                </a:rPr>
                <a:t>   Link      Photo      Status     Video </a:t>
              </a:r>
            </a:p>
          </p:txBody>
        </p:sp>
        <p:sp>
          <p:nvSpPr>
            <p:cNvPr id="7" name="Oval 6">
              <a:extLst>
                <a:ext uri="{FF2B5EF4-FFF2-40B4-BE49-F238E27FC236}">
                  <a16:creationId xmlns:a16="http://schemas.microsoft.com/office/drawing/2014/main" id="{1FC16554-744F-8F8F-4105-86942081923E}"/>
                </a:ext>
              </a:extLst>
            </p:cNvPr>
            <p:cNvSpPr/>
            <p:nvPr/>
          </p:nvSpPr>
          <p:spPr>
            <a:xfrm>
              <a:off x="3109645" y="6575390"/>
              <a:ext cx="144000" cy="144000"/>
            </a:xfrm>
            <a:prstGeom prst="ellipse">
              <a:avLst/>
            </a:prstGeom>
            <a:solidFill>
              <a:srgbClr val="E55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4A72D34A-D0AD-EC35-497E-806135BADE45}"/>
                </a:ext>
              </a:extLst>
            </p:cNvPr>
            <p:cNvSpPr/>
            <p:nvPr/>
          </p:nvSpPr>
          <p:spPr>
            <a:xfrm>
              <a:off x="3696867" y="6582714"/>
              <a:ext cx="144000" cy="144000"/>
            </a:xfrm>
            <a:prstGeom prst="ellipse">
              <a:avLst/>
            </a:prstGeom>
            <a:solidFill>
              <a:srgbClr val="15C5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37FC6A21-7C06-8499-E5DF-20739226BD8F}"/>
                </a:ext>
              </a:extLst>
            </p:cNvPr>
            <p:cNvSpPr/>
            <p:nvPr/>
          </p:nvSpPr>
          <p:spPr>
            <a:xfrm>
              <a:off x="4312800" y="6575392"/>
              <a:ext cx="144000" cy="144000"/>
            </a:xfrm>
            <a:prstGeom prst="ellipse">
              <a:avLst/>
            </a:prstGeom>
            <a:solidFill>
              <a:srgbClr val="4BD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96EEBC05-6F56-327D-4BAE-9734C8DF599E}"/>
                </a:ext>
              </a:extLst>
            </p:cNvPr>
            <p:cNvSpPr/>
            <p:nvPr/>
          </p:nvSpPr>
          <p:spPr>
            <a:xfrm>
              <a:off x="4994586" y="6583414"/>
              <a:ext cx="144000" cy="144000"/>
            </a:xfrm>
            <a:prstGeom prst="ellipse">
              <a:avLst/>
            </a:prstGeom>
            <a:solidFill>
              <a:srgbClr val="7C3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TextBox 11">
            <a:extLst>
              <a:ext uri="{FF2B5EF4-FFF2-40B4-BE49-F238E27FC236}">
                <a16:creationId xmlns:a16="http://schemas.microsoft.com/office/drawing/2014/main" id="{7D789F2B-1AD8-A21E-D7B9-BFC4550033EA}"/>
              </a:ext>
            </a:extLst>
          </p:cNvPr>
          <p:cNvSpPr txBox="1"/>
          <p:nvPr/>
        </p:nvSpPr>
        <p:spPr>
          <a:xfrm rot="16200000">
            <a:off x="-313648" y="2294728"/>
            <a:ext cx="1112805"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Last 7 Days</a:t>
            </a:r>
          </a:p>
        </p:txBody>
      </p:sp>
      <p:sp>
        <p:nvSpPr>
          <p:cNvPr id="14" name="TextBox 13">
            <a:extLst>
              <a:ext uri="{FF2B5EF4-FFF2-40B4-BE49-F238E27FC236}">
                <a16:creationId xmlns:a16="http://schemas.microsoft.com/office/drawing/2014/main" id="{1C5DEAE1-08D5-B6DC-6954-868DE5033E61}"/>
              </a:ext>
            </a:extLst>
          </p:cNvPr>
          <p:cNvSpPr txBox="1"/>
          <p:nvPr/>
        </p:nvSpPr>
        <p:spPr>
          <a:xfrm rot="16200000">
            <a:off x="-196628" y="4290964"/>
            <a:ext cx="878767"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Changes</a:t>
            </a:r>
          </a:p>
        </p:txBody>
      </p:sp>
      <p:sp>
        <p:nvSpPr>
          <p:cNvPr id="23" name="Slide Number Placeholder 22">
            <a:extLst>
              <a:ext uri="{FF2B5EF4-FFF2-40B4-BE49-F238E27FC236}">
                <a16:creationId xmlns:a16="http://schemas.microsoft.com/office/drawing/2014/main" id="{8B636B9F-B077-94DB-2583-B0CBB809FA2E}"/>
              </a:ext>
            </a:extLst>
          </p:cNvPr>
          <p:cNvSpPr>
            <a:spLocks noGrp="1"/>
          </p:cNvSpPr>
          <p:nvPr>
            <p:ph type="sldNum" sz="quarter" idx="7"/>
          </p:nvPr>
        </p:nvSpPr>
        <p:spPr/>
        <p:txBody>
          <a:bodyPr/>
          <a:lstStyle/>
          <a:p>
            <a:fld id="{B6F15528-21DE-4FAA-801E-634DDDAF4B2B}" type="slidenum">
              <a:rPr lang="en-US" smtClean="0"/>
              <a:t>20</a:t>
            </a:fld>
            <a:endParaRPr lang="en-US"/>
          </a:p>
        </p:txBody>
      </p:sp>
      <p:sp>
        <p:nvSpPr>
          <p:cNvPr id="2" name="TextBox 1">
            <a:extLst>
              <a:ext uri="{FF2B5EF4-FFF2-40B4-BE49-F238E27FC236}">
                <a16:creationId xmlns:a16="http://schemas.microsoft.com/office/drawing/2014/main" id="{659AC245-993D-66FE-3765-D2BE83A366F7}"/>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1F641448-5FAE-C716-2D0F-3124F05B36A2}"/>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905723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D17CA335-E64C-B101-2235-E1CDC0D3DBDC}"/>
              </a:ext>
            </a:extLst>
          </p:cNvPr>
          <p:cNvSpPr txBox="1"/>
          <p:nvPr/>
        </p:nvSpPr>
        <p:spPr>
          <a:xfrm>
            <a:off x="1285137" y="1501073"/>
            <a:ext cx="1617751" cy="307777"/>
          </a:xfrm>
          <a:prstGeom prst="rect">
            <a:avLst/>
          </a:prstGeom>
          <a:noFill/>
        </p:spPr>
        <p:txBody>
          <a:bodyPr wrap="none" rtlCol="0">
            <a:spAutoFit/>
          </a:bodyPr>
          <a:lstStyle/>
          <a:p>
            <a:r>
              <a:rPr lang="en-IN" sz="1400" dirty="0">
                <a:latin typeface="Bahnschrift" panose="020B0502040204020203" pitchFamily="34" charset="0"/>
              </a:rPr>
              <a:t>Total Engagement</a:t>
            </a:r>
          </a:p>
        </p:txBody>
      </p:sp>
      <p:sp>
        <p:nvSpPr>
          <p:cNvPr id="49" name="TextBox 48">
            <a:extLst>
              <a:ext uri="{FF2B5EF4-FFF2-40B4-BE49-F238E27FC236}">
                <a16:creationId xmlns:a16="http://schemas.microsoft.com/office/drawing/2014/main" id="{2002FD25-BCA6-DB43-CB69-32DC45BE7CF9}"/>
              </a:ext>
            </a:extLst>
          </p:cNvPr>
          <p:cNvSpPr txBox="1"/>
          <p:nvPr/>
        </p:nvSpPr>
        <p:spPr>
          <a:xfrm>
            <a:off x="3357574" y="1501072"/>
            <a:ext cx="1574470" cy="307777"/>
          </a:xfrm>
          <a:prstGeom prst="rect">
            <a:avLst/>
          </a:prstGeom>
          <a:noFill/>
        </p:spPr>
        <p:txBody>
          <a:bodyPr wrap="none" rtlCol="0">
            <a:spAutoFit/>
          </a:bodyPr>
          <a:lstStyle/>
          <a:p>
            <a:r>
              <a:rPr lang="en-IN" sz="1400" dirty="0">
                <a:latin typeface="Bahnschrift" panose="020B0502040204020203" pitchFamily="34" charset="0"/>
              </a:rPr>
              <a:t>Avg. Engagement</a:t>
            </a:r>
          </a:p>
        </p:txBody>
      </p:sp>
      <p:sp>
        <p:nvSpPr>
          <p:cNvPr id="50" name="TextBox 49">
            <a:extLst>
              <a:ext uri="{FF2B5EF4-FFF2-40B4-BE49-F238E27FC236}">
                <a16:creationId xmlns:a16="http://schemas.microsoft.com/office/drawing/2014/main" id="{3532C927-1153-C0E4-A317-8062482DB5FA}"/>
              </a:ext>
            </a:extLst>
          </p:cNvPr>
          <p:cNvSpPr txBox="1"/>
          <p:nvPr/>
        </p:nvSpPr>
        <p:spPr>
          <a:xfrm>
            <a:off x="5493464" y="1501072"/>
            <a:ext cx="1601721" cy="307777"/>
          </a:xfrm>
          <a:prstGeom prst="rect">
            <a:avLst/>
          </a:prstGeom>
          <a:noFill/>
        </p:spPr>
        <p:txBody>
          <a:bodyPr wrap="none" rtlCol="0">
            <a:spAutoFit/>
          </a:bodyPr>
          <a:lstStyle/>
          <a:p>
            <a:r>
              <a:rPr lang="en-IN" sz="1400" dirty="0">
                <a:latin typeface="Bahnschrift" panose="020B0502040204020203" pitchFamily="34" charset="0"/>
              </a:rPr>
              <a:t>Engagement Rate</a:t>
            </a:r>
          </a:p>
        </p:txBody>
      </p:sp>
      <p:sp>
        <p:nvSpPr>
          <p:cNvPr id="51" name="TextBox 50">
            <a:extLst>
              <a:ext uri="{FF2B5EF4-FFF2-40B4-BE49-F238E27FC236}">
                <a16:creationId xmlns:a16="http://schemas.microsoft.com/office/drawing/2014/main" id="{5FFD3803-70C4-E3C5-B1B6-23C68D85E01B}"/>
              </a:ext>
            </a:extLst>
          </p:cNvPr>
          <p:cNvSpPr txBox="1"/>
          <p:nvPr/>
        </p:nvSpPr>
        <p:spPr>
          <a:xfrm>
            <a:off x="7643758" y="1501072"/>
            <a:ext cx="1535998" cy="307777"/>
          </a:xfrm>
          <a:prstGeom prst="rect">
            <a:avLst/>
          </a:prstGeom>
          <a:noFill/>
        </p:spPr>
        <p:txBody>
          <a:bodyPr wrap="none" rtlCol="0">
            <a:spAutoFit/>
          </a:bodyPr>
          <a:lstStyle/>
          <a:p>
            <a:r>
              <a:rPr lang="en-IN" sz="1400" dirty="0">
                <a:latin typeface="Bahnschrift" panose="020B0502040204020203" pitchFamily="34" charset="0"/>
              </a:rPr>
              <a:t>Avg. Video Views</a:t>
            </a:r>
          </a:p>
        </p:txBody>
      </p:sp>
      <p:sp>
        <p:nvSpPr>
          <p:cNvPr id="9" name="object 3">
            <a:extLst>
              <a:ext uri="{FF2B5EF4-FFF2-40B4-BE49-F238E27FC236}">
                <a16:creationId xmlns:a16="http://schemas.microsoft.com/office/drawing/2014/main" id="{0C1F8B7D-C8B6-A567-06B0-A7748DEDBE3D}"/>
              </a:ext>
            </a:extLst>
          </p:cNvPr>
          <p:cNvSpPr txBox="1">
            <a:spLocks noGrp="1"/>
          </p:cNvSpPr>
          <p:nvPr>
            <p:ph type="title"/>
          </p:nvPr>
        </p:nvSpPr>
        <p:spPr>
          <a:xfrm>
            <a:off x="963110" y="272203"/>
            <a:ext cx="8450713"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Party Official Pages Weekly Performance</a:t>
            </a:r>
            <a:endParaRPr sz="3600" spc="-10" dirty="0"/>
          </a:p>
        </p:txBody>
      </p:sp>
      <p:pic>
        <p:nvPicPr>
          <p:cNvPr id="10" name="Picture 9">
            <a:extLst>
              <a:ext uri="{FF2B5EF4-FFF2-40B4-BE49-F238E27FC236}">
                <a16:creationId xmlns:a16="http://schemas.microsoft.com/office/drawing/2014/main" id="{67B0AD6F-CE94-C0A4-4EE5-DD04710BC17B}"/>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sp>
        <p:nvSpPr>
          <p:cNvPr id="12" name="TextBox 11">
            <a:extLst>
              <a:ext uri="{FF2B5EF4-FFF2-40B4-BE49-F238E27FC236}">
                <a16:creationId xmlns:a16="http://schemas.microsoft.com/office/drawing/2014/main" id="{D84977D9-CDC1-267F-D069-EC58AD586FF4}"/>
              </a:ext>
            </a:extLst>
          </p:cNvPr>
          <p:cNvSpPr txBox="1"/>
          <p:nvPr/>
        </p:nvSpPr>
        <p:spPr>
          <a:xfrm>
            <a:off x="9772847" y="1510597"/>
            <a:ext cx="1566454" cy="307777"/>
          </a:xfrm>
          <a:prstGeom prst="rect">
            <a:avLst/>
          </a:prstGeom>
          <a:noFill/>
        </p:spPr>
        <p:txBody>
          <a:bodyPr wrap="none" rtlCol="0">
            <a:spAutoFit/>
          </a:bodyPr>
          <a:lstStyle/>
          <a:p>
            <a:r>
              <a:rPr lang="en-IN" sz="1400" dirty="0">
                <a:latin typeface="Bahnschrift" panose="020B0502040204020203" pitchFamily="34" charset="0"/>
              </a:rPr>
              <a:t>Avg. Impressions</a:t>
            </a:r>
          </a:p>
        </p:txBody>
      </p:sp>
      <p:sp>
        <p:nvSpPr>
          <p:cNvPr id="6" name="TextBox 5">
            <a:extLst>
              <a:ext uri="{FF2B5EF4-FFF2-40B4-BE49-F238E27FC236}">
                <a16:creationId xmlns:a16="http://schemas.microsoft.com/office/drawing/2014/main" id="{2072648D-C833-EEE0-EB16-09999E4BB582}"/>
              </a:ext>
            </a:extLst>
          </p:cNvPr>
          <p:cNvSpPr txBox="1"/>
          <p:nvPr/>
        </p:nvSpPr>
        <p:spPr>
          <a:xfrm rot="16200000">
            <a:off x="-313648" y="2294728"/>
            <a:ext cx="1112805"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Last 7 Days</a:t>
            </a:r>
          </a:p>
        </p:txBody>
      </p:sp>
      <p:sp>
        <p:nvSpPr>
          <p:cNvPr id="8" name="TextBox 7">
            <a:extLst>
              <a:ext uri="{FF2B5EF4-FFF2-40B4-BE49-F238E27FC236}">
                <a16:creationId xmlns:a16="http://schemas.microsoft.com/office/drawing/2014/main" id="{D8BF60AE-F27C-0938-A039-B0F4C42754A4}"/>
              </a:ext>
            </a:extLst>
          </p:cNvPr>
          <p:cNvSpPr txBox="1"/>
          <p:nvPr/>
        </p:nvSpPr>
        <p:spPr>
          <a:xfrm rot="16200000">
            <a:off x="-196628" y="4290964"/>
            <a:ext cx="878767"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Changes</a:t>
            </a:r>
          </a:p>
        </p:txBody>
      </p:sp>
      <p:sp>
        <p:nvSpPr>
          <p:cNvPr id="19" name="Slide Number Placeholder 18">
            <a:extLst>
              <a:ext uri="{FF2B5EF4-FFF2-40B4-BE49-F238E27FC236}">
                <a16:creationId xmlns:a16="http://schemas.microsoft.com/office/drawing/2014/main" id="{E70FDD2E-88FC-0AF0-42AB-E6672ACD112A}"/>
              </a:ext>
            </a:extLst>
          </p:cNvPr>
          <p:cNvSpPr>
            <a:spLocks noGrp="1"/>
          </p:cNvSpPr>
          <p:nvPr>
            <p:ph type="sldNum" sz="quarter" idx="7"/>
          </p:nvPr>
        </p:nvSpPr>
        <p:spPr/>
        <p:txBody>
          <a:bodyPr/>
          <a:lstStyle/>
          <a:p>
            <a:fld id="{B6F15528-21DE-4FAA-801E-634DDDAF4B2B}" type="slidenum">
              <a:rPr lang="en-US" smtClean="0"/>
              <a:t>21</a:t>
            </a:fld>
            <a:endParaRPr lang="en-US"/>
          </a:p>
        </p:txBody>
      </p:sp>
      <p:sp>
        <p:nvSpPr>
          <p:cNvPr id="2" name="TextBox 1">
            <a:extLst>
              <a:ext uri="{FF2B5EF4-FFF2-40B4-BE49-F238E27FC236}">
                <a16:creationId xmlns:a16="http://schemas.microsoft.com/office/drawing/2014/main" id="{DC6A317C-DB2A-823B-3D15-34DC7E8A5893}"/>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6530DAC8-4D8F-2097-7E32-66ECB71AB2D9}"/>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199045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IN" sz="4800" kern="0" dirty="0">
                <a:solidFill>
                  <a:prstClr val="white"/>
                </a:solidFill>
                <a:latin typeface="Bahnschrift" panose="020B0502040204020203" pitchFamily="34" charset="0"/>
                <a:ea typeface="Cambria" panose="02040503050406030204" pitchFamily="18" charset="0"/>
              </a:rPr>
              <a:t>Instagram</a:t>
            </a: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 (All Parties)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FE284ABA-BE90-8C55-DF29-2EB4C0418945}"/>
              </a:ext>
            </a:extLst>
          </p:cNvPr>
          <p:cNvSpPr>
            <a:spLocks noGrp="1"/>
          </p:cNvSpPr>
          <p:nvPr>
            <p:ph type="sldNum" sz="quarter" idx="7"/>
          </p:nvPr>
        </p:nvSpPr>
        <p:spPr/>
        <p:txBody>
          <a:bodyPr/>
          <a:lstStyle/>
          <a:p>
            <a:fld id="{B6F15528-21DE-4FAA-801E-634DDDAF4B2B}" type="slidenum">
              <a:rPr lang="en-US" smtClean="0"/>
              <a:t>22</a:t>
            </a:fld>
            <a:endParaRPr lang="en-US"/>
          </a:p>
        </p:txBody>
      </p:sp>
    </p:spTree>
    <p:extLst>
      <p:ext uri="{BB962C8B-B14F-4D97-AF65-F5344CB8AC3E}">
        <p14:creationId xmlns:p14="http://schemas.microsoft.com/office/powerpoint/2010/main" val="1388374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07E19A3-A334-B04E-6EEA-87627B44F17F}"/>
              </a:ext>
            </a:extLst>
          </p:cNvPr>
          <p:cNvSpPr txBox="1"/>
          <p:nvPr/>
        </p:nvSpPr>
        <p:spPr>
          <a:xfrm>
            <a:off x="1112408" y="1553013"/>
            <a:ext cx="1321196" cy="307777"/>
          </a:xfrm>
          <a:prstGeom prst="rect">
            <a:avLst/>
          </a:prstGeom>
          <a:noFill/>
        </p:spPr>
        <p:txBody>
          <a:bodyPr wrap="none" rtlCol="0">
            <a:spAutoFit/>
          </a:bodyPr>
          <a:lstStyle/>
          <a:p>
            <a:r>
              <a:rPr lang="en-IN" sz="1400" dirty="0">
                <a:latin typeface="Bahnschrift" panose="020B0502040204020203" pitchFamily="34" charset="0"/>
              </a:rPr>
              <a:t>Total Follower</a:t>
            </a:r>
          </a:p>
        </p:txBody>
      </p:sp>
      <p:sp>
        <p:nvSpPr>
          <p:cNvPr id="43" name="TextBox 42">
            <a:extLst>
              <a:ext uri="{FF2B5EF4-FFF2-40B4-BE49-F238E27FC236}">
                <a16:creationId xmlns:a16="http://schemas.microsoft.com/office/drawing/2014/main" id="{3B078775-44B3-A553-402C-00EEE56D9439}"/>
              </a:ext>
            </a:extLst>
          </p:cNvPr>
          <p:cNvSpPr txBox="1"/>
          <p:nvPr/>
        </p:nvSpPr>
        <p:spPr>
          <a:xfrm>
            <a:off x="3218999" y="1538127"/>
            <a:ext cx="1837362" cy="307777"/>
          </a:xfrm>
          <a:prstGeom prst="rect">
            <a:avLst/>
          </a:prstGeom>
          <a:noFill/>
        </p:spPr>
        <p:txBody>
          <a:bodyPr wrap="none" rtlCol="0">
            <a:spAutoFit/>
          </a:bodyPr>
          <a:lstStyle/>
          <a:p>
            <a:r>
              <a:rPr lang="en-IN" sz="1400" dirty="0">
                <a:latin typeface="Bahnschrift" panose="020B0502040204020203" pitchFamily="34" charset="0"/>
              </a:rPr>
              <a:t>Count of Active Days</a:t>
            </a:r>
          </a:p>
        </p:txBody>
      </p:sp>
      <p:sp>
        <p:nvSpPr>
          <p:cNvPr id="44" name="TextBox 43">
            <a:extLst>
              <a:ext uri="{FF2B5EF4-FFF2-40B4-BE49-F238E27FC236}">
                <a16:creationId xmlns:a16="http://schemas.microsoft.com/office/drawing/2014/main" id="{034470A2-AECF-2B83-39B8-2E294B73167F}"/>
              </a:ext>
            </a:extLst>
          </p:cNvPr>
          <p:cNvSpPr txBox="1"/>
          <p:nvPr/>
        </p:nvSpPr>
        <p:spPr>
          <a:xfrm>
            <a:off x="5705389" y="1538127"/>
            <a:ext cx="968535" cy="307777"/>
          </a:xfrm>
          <a:prstGeom prst="rect">
            <a:avLst/>
          </a:prstGeom>
          <a:noFill/>
        </p:spPr>
        <p:txBody>
          <a:bodyPr wrap="none" rtlCol="0">
            <a:spAutoFit/>
          </a:bodyPr>
          <a:lstStyle/>
          <a:p>
            <a:r>
              <a:rPr lang="en-IN" sz="1400" dirty="0">
                <a:latin typeface="Bahnschrift" panose="020B0502040204020203" pitchFamily="34" charset="0"/>
              </a:rPr>
              <a:t>Total Post</a:t>
            </a:r>
          </a:p>
        </p:txBody>
      </p:sp>
      <p:sp>
        <p:nvSpPr>
          <p:cNvPr id="45" name="TextBox 44">
            <a:extLst>
              <a:ext uri="{FF2B5EF4-FFF2-40B4-BE49-F238E27FC236}">
                <a16:creationId xmlns:a16="http://schemas.microsoft.com/office/drawing/2014/main" id="{5F2C0523-36BD-A2FF-E019-8B338818D1AC}"/>
              </a:ext>
            </a:extLst>
          </p:cNvPr>
          <p:cNvSpPr txBox="1"/>
          <p:nvPr/>
        </p:nvSpPr>
        <p:spPr>
          <a:xfrm>
            <a:off x="7528506" y="1501605"/>
            <a:ext cx="1689886" cy="307777"/>
          </a:xfrm>
          <a:prstGeom prst="rect">
            <a:avLst/>
          </a:prstGeom>
          <a:noFill/>
        </p:spPr>
        <p:txBody>
          <a:bodyPr wrap="none" rtlCol="0">
            <a:spAutoFit/>
          </a:bodyPr>
          <a:lstStyle/>
          <a:p>
            <a:r>
              <a:rPr lang="en-IN" sz="1400" dirty="0">
                <a:latin typeface="Bahnschrift" panose="020B0502040204020203" pitchFamily="34" charset="0"/>
              </a:rPr>
              <a:t>Avg. Post Per Days</a:t>
            </a:r>
          </a:p>
        </p:txBody>
      </p:sp>
      <p:sp>
        <p:nvSpPr>
          <p:cNvPr id="46" name="TextBox 45">
            <a:extLst>
              <a:ext uri="{FF2B5EF4-FFF2-40B4-BE49-F238E27FC236}">
                <a16:creationId xmlns:a16="http://schemas.microsoft.com/office/drawing/2014/main" id="{A6A84444-A90E-732A-4705-43B92EC79758}"/>
              </a:ext>
            </a:extLst>
          </p:cNvPr>
          <p:cNvSpPr txBox="1"/>
          <p:nvPr/>
        </p:nvSpPr>
        <p:spPr>
          <a:xfrm>
            <a:off x="10301385" y="1516776"/>
            <a:ext cx="1151277" cy="307777"/>
          </a:xfrm>
          <a:prstGeom prst="rect">
            <a:avLst/>
          </a:prstGeom>
          <a:noFill/>
        </p:spPr>
        <p:txBody>
          <a:bodyPr wrap="none" rtlCol="0">
            <a:spAutoFit/>
          </a:bodyPr>
          <a:lstStyle/>
          <a:p>
            <a:r>
              <a:rPr lang="en-IN" sz="1400" dirty="0">
                <a:latin typeface="Bahnschrift" panose="020B0502040204020203" pitchFamily="34" charset="0"/>
              </a:rPr>
              <a:t>Type of Post</a:t>
            </a:r>
          </a:p>
        </p:txBody>
      </p:sp>
      <p:sp>
        <p:nvSpPr>
          <p:cNvPr id="5" name="object 3">
            <a:extLst>
              <a:ext uri="{FF2B5EF4-FFF2-40B4-BE49-F238E27FC236}">
                <a16:creationId xmlns:a16="http://schemas.microsoft.com/office/drawing/2014/main" id="{257B3F4B-08BE-CF65-2BC9-A295599BCC5C}"/>
              </a:ext>
            </a:extLst>
          </p:cNvPr>
          <p:cNvSpPr txBox="1">
            <a:spLocks noGrp="1"/>
          </p:cNvSpPr>
          <p:nvPr>
            <p:ph type="title"/>
          </p:nvPr>
        </p:nvSpPr>
        <p:spPr>
          <a:xfrm>
            <a:off x="963110" y="272203"/>
            <a:ext cx="8450713"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Party Official Pages Weekly Performance</a:t>
            </a:r>
            <a:endParaRPr sz="3600" spc="-10" dirty="0"/>
          </a:p>
        </p:txBody>
      </p:sp>
      <p:sp>
        <p:nvSpPr>
          <p:cNvPr id="6" name="Rectangle 5">
            <a:extLst>
              <a:ext uri="{FF2B5EF4-FFF2-40B4-BE49-F238E27FC236}">
                <a16:creationId xmlns:a16="http://schemas.microsoft.com/office/drawing/2014/main" id="{5DB3FC5D-3714-E722-5C53-6DB091880324}"/>
              </a:ext>
            </a:extLst>
          </p:cNvPr>
          <p:cNvSpPr/>
          <p:nvPr/>
        </p:nvSpPr>
        <p:spPr>
          <a:xfrm>
            <a:off x="223200" y="255600"/>
            <a:ext cx="648000" cy="648000"/>
          </a:xfrm>
          <a:prstGeom prst="rect">
            <a:avLst/>
          </a:prstGeom>
          <a:blipFill>
            <a:blip r:embed="rId3"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6" name="TextBox 15">
            <a:extLst>
              <a:ext uri="{FF2B5EF4-FFF2-40B4-BE49-F238E27FC236}">
                <a16:creationId xmlns:a16="http://schemas.microsoft.com/office/drawing/2014/main" id="{2C4D25BF-AF2C-A32B-FF51-257742EE6EAA}"/>
              </a:ext>
            </a:extLst>
          </p:cNvPr>
          <p:cNvSpPr txBox="1"/>
          <p:nvPr/>
        </p:nvSpPr>
        <p:spPr>
          <a:xfrm rot="16200000">
            <a:off x="-313648" y="2294728"/>
            <a:ext cx="1112805"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Last 7 Days</a:t>
            </a:r>
          </a:p>
        </p:txBody>
      </p:sp>
      <p:sp>
        <p:nvSpPr>
          <p:cNvPr id="17" name="TextBox 16">
            <a:extLst>
              <a:ext uri="{FF2B5EF4-FFF2-40B4-BE49-F238E27FC236}">
                <a16:creationId xmlns:a16="http://schemas.microsoft.com/office/drawing/2014/main" id="{54E5A74A-7182-5E7B-67AC-0833BD7F040A}"/>
              </a:ext>
            </a:extLst>
          </p:cNvPr>
          <p:cNvSpPr txBox="1"/>
          <p:nvPr/>
        </p:nvSpPr>
        <p:spPr>
          <a:xfrm rot="16200000">
            <a:off x="-196628" y="4290964"/>
            <a:ext cx="878767"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Changes</a:t>
            </a:r>
          </a:p>
        </p:txBody>
      </p:sp>
      <p:sp>
        <p:nvSpPr>
          <p:cNvPr id="22" name="Slide Number Placeholder 21">
            <a:extLst>
              <a:ext uri="{FF2B5EF4-FFF2-40B4-BE49-F238E27FC236}">
                <a16:creationId xmlns:a16="http://schemas.microsoft.com/office/drawing/2014/main" id="{E4D07B13-7AA9-D979-7C50-D920474C11E8}"/>
              </a:ext>
            </a:extLst>
          </p:cNvPr>
          <p:cNvSpPr>
            <a:spLocks noGrp="1"/>
          </p:cNvSpPr>
          <p:nvPr>
            <p:ph type="sldNum" sz="quarter" idx="7"/>
          </p:nvPr>
        </p:nvSpPr>
        <p:spPr/>
        <p:txBody>
          <a:bodyPr/>
          <a:lstStyle/>
          <a:p>
            <a:fld id="{B6F15528-21DE-4FAA-801E-634DDDAF4B2B}" type="slidenum">
              <a:rPr lang="en-US" smtClean="0"/>
              <a:t>23</a:t>
            </a:fld>
            <a:endParaRPr lang="en-US"/>
          </a:p>
        </p:txBody>
      </p:sp>
      <p:sp>
        <p:nvSpPr>
          <p:cNvPr id="2" name="TextBox 1">
            <a:extLst>
              <a:ext uri="{FF2B5EF4-FFF2-40B4-BE49-F238E27FC236}">
                <a16:creationId xmlns:a16="http://schemas.microsoft.com/office/drawing/2014/main" id="{B3DB81F0-4397-CF36-9414-4FFF380DF4D6}"/>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8AAE4967-1B46-CC2F-6A94-F158ED0C5C66}"/>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grpSp>
        <p:nvGrpSpPr>
          <p:cNvPr id="4" name="Group 3">
            <a:extLst>
              <a:ext uri="{FF2B5EF4-FFF2-40B4-BE49-F238E27FC236}">
                <a16:creationId xmlns:a16="http://schemas.microsoft.com/office/drawing/2014/main" id="{850746C0-2A06-0B95-BA83-1796ED46AA4E}"/>
              </a:ext>
            </a:extLst>
          </p:cNvPr>
          <p:cNvGrpSpPr/>
          <p:nvPr/>
        </p:nvGrpSpPr>
        <p:grpSpPr>
          <a:xfrm>
            <a:off x="2952002" y="6502218"/>
            <a:ext cx="2129109" cy="276999"/>
            <a:chOff x="2952002" y="6502218"/>
            <a:chExt cx="2129109" cy="276999"/>
          </a:xfrm>
        </p:grpSpPr>
        <p:sp>
          <p:nvSpPr>
            <p:cNvPr id="7" name="TextBox 6">
              <a:extLst>
                <a:ext uri="{FF2B5EF4-FFF2-40B4-BE49-F238E27FC236}">
                  <a16:creationId xmlns:a16="http://schemas.microsoft.com/office/drawing/2014/main" id="{59A20064-C9A0-B793-FB2F-EFBE878C35F7}"/>
                </a:ext>
              </a:extLst>
            </p:cNvPr>
            <p:cNvSpPr txBox="1"/>
            <p:nvPr/>
          </p:nvSpPr>
          <p:spPr>
            <a:xfrm>
              <a:off x="2952002" y="6502218"/>
              <a:ext cx="2129109" cy="276999"/>
            </a:xfrm>
            <a:prstGeom prst="rect">
              <a:avLst/>
            </a:prstGeom>
            <a:noFill/>
          </p:spPr>
          <p:txBody>
            <a:bodyPr wrap="none" rtlCol="0">
              <a:spAutoFit/>
            </a:bodyPr>
            <a:lstStyle/>
            <a:p>
              <a:r>
                <a:rPr lang="en-IN" sz="1200" dirty="0">
                  <a:latin typeface="Bahnschrift" panose="020B0502040204020203" pitchFamily="34" charset="0"/>
                </a:rPr>
                <a:t>   Carousel      Photo      Reel</a:t>
              </a:r>
            </a:p>
          </p:txBody>
        </p:sp>
        <p:sp>
          <p:nvSpPr>
            <p:cNvPr id="9" name="Oval 8">
              <a:extLst>
                <a:ext uri="{FF2B5EF4-FFF2-40B4-BE49-F238E27FC236}">
                  <a16:creationId xmlns:a16="http://schemas.microsoft.com/office/drawing/2014/main" id="{A7312ECB-8D26-F7A2-294B-8C9E76281518}"/>
                </a:ext>
              </a:extLst>
            </p:cNvPr>
            <p:cNvSpPr/>
            <p:nvPr/>
          </p:nvSpPr>
          <p:spPr>
            <a:xfrm>
              <a:off x="2952002" y="6561393"/>
              <a:ext cx="144000" cy="144000"/>
            </a:xfrm>
            <a:prstGeom prst="ellipse">
              <a:avLst/>
            </a:prstGeom>
            <a:solidFill>
              <a:srgbClr val="E55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BC4E9F60-CBD6-F685-574E-730AEA7EB6A4}"/>
                </a:ext>
              </a:extLst>
            </p:cNvPr>
            <p:cNvSpPr/>
            <p:nvPr/>
          </p:nvSpPr>
          <p:spPr>
            <a:xfrm>
              <a:off x="3842337" y="6569415"/>
              <a:ext cx="144000" cy="144000"/>
            </a:xfrm>
            <a:prstGeom prst="ellipse">
              <a:avLst/>
            </a:prstGeom>
            <a:solidFill>
              <a:srgbClr val="15C5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A960420-A4EC-FE8B-1C5D-3B8516FB7985}"/>
                </a:ext>
              </a:extLst>
            </p:cNvPr>
            <p:cNvSpPr/>
            <p:nvPr/>
          </p:nvSpPr>
          <p:spPr>
            <a:xfrm>
              <a:off x="4475997" y="6561395"/>
              <a:ext cx="144000" cy="144000"/>
            </a:xfrm>
            <a:prstGeom prst="ellipse">
              <a:avLst/>
            </a:prstGeom>
            <a:solidFill>
              <a:srgbClr val="87CEEB"/>
            </a:solidFill>
            <a:ln>
              <a:solidFill>
                <a:srgbClr val="87CE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047322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D17CA335-E64C-B101-2235-E1CDC0D3DBDC}"/>
              </a:ext>
            </a:extLst>
          </p:cNvPr>
          <p:cNvSpPr txBox="1"/>
          <p:nvPr/>
        </p:nvSpPr>
        <p:spPr>
          <a:xfrm>
            <a:off x="1261751" y="1490999"/>
            <a:ext cx="1617751" cy="307777"/>
          </a:xfrm>
          <a:prstGeom prst="rect">
            <a:avLst/>
          </a:prstGeom>
          <a:noFill/>
        </p:spPr>
        <p:txBody>
          <a:bodyPr wrap="none" rtlCol="0">
            <a:spAutoFit/>
          </a:bodyPr>
          <a:lstStyle/>
          <a:p>
            <a:r>
              <a:rPr lang="en-IN" sz="1400" dirty="0">
                <a:latin typeface="Bahnschrift" panose="020B0502040204020203" pitchFamily="34" charset="0"/>
              </a:rPr>
              <a:t>Total Engagement</a:t>
            </a:r>
          </a:p>
        </p:txBody>
      </p:sp>
      <p:sp>
        <p:nvSpPr>
          <p:cNvPr id="49" name="TextBox 48">
            <a:extLst>
              <a:ext uri="{FF2B5EF4-FFF2-40B4-BE49-F238E27FC236}">
                <a16:creationId xmlns:a16="http://schemas.microsoft.com/office/drawing/2014/main" id="{2002FD25-BCA6-DB43-CB69-32DC45BE7CF9}"/>
              </a:ext>
            </a:extLst>
          </p:cNvPr>
          <p:cNvSpPr txBox="1"/>
          <p:nvPr/>
        </p:nvSpPr>
        <p:spPr>
          <a:xfrm>
            <a:off x="3464992" y="1490998"/>
            <a:ext cx="1574470" cy="307777"/>
          </a:xfrm>
          <a:prstGeom prst="rect">
            <a:avLst/>
          </a:prstGeom>
          <a:noFill/>
        </p:spPr>
        <p:txBody>
          <a:bodyPr wrap="none" rtlCol="0">
            <a:spAutoFit/>
          </a:bodyPr>
          <a:lstStyle/>
          <a:p>
            <a:r>
              <a:rPr lang="en-IN" sz="1400" dirty="0">
                <a:latin typeface="Bahnschrift" panose="020B0502040204020203" pitchFamily="34" charset="0"/>
              </a:rPr>
              <a:t>Avg. Engagement</a:t>
            </a:r>
          </a:p>
        </p:txBody>
      </p:sp>
      <p:sp>
        <p:nvSpPr>
          <p:cNvPr id="50" name="TextBox 49">
            <a:extLst>
              <a:ext uri="{FF2B5EF4-FFF2-40B4-BE49-F238E27FC236}">
                <a16:creationId xmlns:a16="http://schemas.microsoft.com/office/drawing/2014/main" id="{3532C927-1153-C0E4-A317-8062482DB5FA}"/>
              </a:ext>
            </a:extLst>
          </p:cNvPr>
          <p:cNvSpPr txBox="1"/>
          <p:nvPr/>
        </p:nvSpPr>
        <p:spPr>
          <a:xfrm>
            <a:off x="5624952" y="1490997"/>
            <a:ext cx="1601721" cy="307777"/>
          </a:xfrm>
          <a:prstGeom prst="rect">
            <a:avLst/>
          </a:prstGeom>
          <a:noFill/>
        </p:spPr>
        <p:txBody>
          <a:bodyPr wrap="none" rtlCol="0">
            <a:spAutoFit/>
          </a:bodyPr>
          <a:lstStyle/>
          <a:p>
            <a:r>
              <a:rPr lang="en-IN" sz="1400" dirty="0">
                <a:latin typeface="Bahnschrift" panose="020B0502040204020203" pitchFamily="34" charset="0"/>
              </a:rPr>
              <a:t>Engagement Rate</a:t>
            </a:r>
          </a:p>
        </p:txBody>
      </p:sp>
      <p:sp>
        <p:nvSpPr>
          <p:cNvPr id="5" name="object 3">
            <a:extLst>
              <a:ext uri="{FF2B5EF4-FFF2-40B4-BE49-F238E27FC236}">
                <a16:creationId xmlns:a16="http://schemas.microsoft.com/office/drawing/2014/main" id="{C805C8B0-649F-B7F2-A645-64E576A0A33D}"/>
              </a:ext>
            </a:extLst>
          </p:cNvPr>
          <p:cNvSpPr txBox="1">
            <a:spLocks noGrp="1"/>
          </p:cNvSpPr>
          <p:nvPr>
            <p:ph type="title"/>
          </p:nvPr>
        </p:nvSpPr>
        <p:spPr>
          <a:xfrm>
            <a:off x="963110" y="272203"/>
            <a:ext cx="8450713"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Party Official Pages Weekly Performance</a:t>
            </a:r>
            <a:endParaRPr sz="3600" spc="-10" dirty="0"/>
          </a:p>
        </p:txBody>
      </p:sp>
      <p:sp>
        <p:nvSpPr>
          <p:cNvPr id="6" name="Rectangle 5">
            <a:extLst>
              <a:ext uri="{FF2B5EF4-FFF2-40B4-BE49-F238E27FC236}">
                <a16:creationId xmlns:a16="http://schemas.microsoft.com/office/drawing/2014/main" id="{57982A78-E132-D731-6807-81BB9376A771}"/>
              </a:ext>
            </a:extLst>
          </p:cNvPr>
          <p:cNvSpPr/>
          <p:nvPr/>
        </p:nvSpPr>
        <p:spPr>
          <a:xfrm>
            <a:off x="223200" y="255600"/>
            <a:ext cx="648000" cy="648000"/>
          </a:xfrm>
          <a:prstGeom prst="rect">
            <a:avLst/>
          </a:prstGeom>
          <a:blipFill>
            <a:blip r:embed="rId3"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8" name="TextBox 7">
            <a:extLst>
              <a:ext uri="{FF2B5EF4-FFF2-40B4-BE49-F238E27FC236}">
                <a16:creationId xmlns:a16="http://schemas.microsoft.com/office/drawing/2014/main" id="{2E3779B4-FEA5-6706-3598-DF7D8780BF10}"/>
              </a:ext>
            </a:extLst>
          </p:cNvPr>
          <p:cNvSpPr txBox="1"/>
          <p:nvPr/>
        </p:nvSpPr>
        <p:spPr>
          <a:xfrm rot="16200000">
            <a:off x="-313648" y="2294728"/>
            <a:ext cx="1112805"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Last 7 Days</a:t>
            </a:r>
          </a:p>
        </p:txBody>
      </p:sp>
      <p:sp>
        <p:nvSpPr>
          <p:cNvPr id="13" name="TextBox 12">
            <a:extLst>
              <a:ext uri="{FF2B5EF4-FFF2-40B4-BE49-F238E27FC236}">
                <a16:creationId xmlns:a16="http://schemas.microsoft.com/office/drawing/2014/main" id="{377C9992-8A2D-7D82-3F46-8DAFCA492042}"/>
              </a:ext>
            </a:extLst>
          </p:cNvPr>
          <p:cNvSpPr txBox="1"/>
          <p:nvPr/>
        </p:nvSpPr>
        <p:spPr>
          <a:xfrm rot="16200000">
            <a:off x="-196628" y="4290964"/>
            <a:ext cx="878767"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Changes</a:t>
            </a:r>
          </a:p>
        </p:txBody>
      </p:sp>
      <p:sp>
        <p:nvSpPr>
          <p:cNvPr id="16" name="Slide Number Placeholder 15">
            <a:extLst>
              <a:ext uri="{FF2B5EF4-FFF2-40B4-BE49-F238E27FC236}">
                <a16:creationId xmlns:a16="http://schemas.microsoft.com/office/drawing/2014/main" id="{AA39EC52-1CB1-2DF5-57CA-D230C414F7A4}"/>
              </a:ext>
            </a:extLst>
          </p:cNvPr>
          <p:cNvSpPr>
            <a:spLocks noGrp="1"/>
          </p:cNvSpPr>
          <p:nvPr>
            <p:ph type="sldNum" sz="quarter" idx="7"/>
          </p:nvPr>
        </p:nvSpPr>
        <p:spPr/>
        <p:txBody>
          <a:bodyPr/>
          <a:lstStyle/>
          <a:p>
            <a:fld id="{B6F15528-21DE-4FAA-801E-634DDDAF4B2B}" type="slidenum">
              <a:rPr lang="en-US" smtClean="0"/>
              <a:t>24</a:t>
            </a:fld>
            <a:endParaRPr lang="en-US"/>
          </a:p>
        </p:txBody>
      </p:sp>
      <p:sp>
        <p:nvSpPr>
          <p:cNvPr id="2" name="TextBox 1">
            <a:extLst>
              <a:ext uri="{FF2B5EF4-FFF2-40B4-BE49-F238E27FC236}">
                <a16:creationId xmlns:a16="http://schemas.microsoft.com/office/drawing/2014/main" id="{6FBC89AD-C0E6-3D9C-DC9B-79BA8D510DB6}"/>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0891418D-58EA-4EDD-4C6E-E8DE15EE33FD}"/>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332484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YouTube (All Parties)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3F1061CF-6FA8-108C-CFE7-8AAA2051B605}"/>
              </a:ext>
            </a:extLst>
          </p:cNvPr>
          <p:cNvSpPr>
            <a:spLocks noGrp="1"/>
          </p:cNvSpPr>
          <p:nvPr>
            <p:ph type="sldNum" sz="quarter" idx="7"/>
          </p:nvPr>
        </p:nvSpPr>
        <p:spPr/>
        <p:txBody>
          <a:bodyPr/>
          <a:lstStyle/>
          <a:p>
            <a:fld id="{B6F15528-21DE-4FAA-801E-634DDDAF4B2B}" type="slidenum">
              <a:rPr lang="en-US" smtClean="0"/>
              <a:t>25</a:t>
            </a:fld>
            <a:endParaRPr lang="en-US"/>
          </a:p>
        </p:txBody>
      </p:sp>
    </p:spTree>
    <p:extLst>
      <p:ext uri="{BB962C8B-B14F-4D97-AF65-F5344CB8AC3E}">
        <p14:creationId xmlns:p14="http://schemas.microsoft.com/office/powerpoint/2010/main" val="1374433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07E19A3-A334-B04E-6EEA-87627B44F17F}"/>
              </a:ext>
            </a:extLst>
          </p:cNvPr>
          <p:cNvSpPr txBox="1"/>
          <p:nvPr/>
        </p:nvSpPr>
        <p:spPr>
          <a:xfrm>
            <a:off x="1080912" y="1516776"/>
            <a:ext cx="1321196" cy="307777"/>
          </a:xfrm>
          <a:prstGeom prst="rect">
            <a:avLst/>
          </a:prstGeom>
          <a:noFill/>
        </p:spPr>
        <p:txBody>
          <a:bodyPr wrap="none" rtlCol="0">
            <a:spAutoFit/>
          </a:bodyPr>
          <a:lstStyle/>
          <a:p>
            <a:r>
              <a:rPr lang="en-IN" sz="1400" dirty="0">
                <a:latin typeface="Bahnschrift" panose="020B0502040204020203" pitchFamily="34" charset="0"/>
              </a:rPr>
              <a:t>Total Follower</a:t>
            </a:r>
          </a:p>
        </p:txBody>
      </p:sp>
      <p:sp>
        <p:nvSpPr>
          <p:cNvPr id="43" name="TextBox 42">
            <a:extLst>
              <a:ext uri="{FF2B5EF4-FFF2-40B4-BE49-F238E27FC236}">
                <a16:creationId xmlns:a16="http://schemas.microsoft.com/office/drawing/2014/main" id="{3B078775-44B3-A553-402C-00EEE56D9439}"/>
              </a:ext>
            </a:extLst>
          </p:cNvPr>
          <p:cNvSpPr txBox="1"/>
          <p:nvPr/>
        </p:nvSpPr>
        <p:spPr>
          <a:xfrm>
            <a:off x="3197603" y="1497957"/>
            <a:ext cx="1837362" cy="307777"/>
          </a:xfrm>
          <a:prstGeom prst="rect">
            <a:avLst/>
          </a:prstGeom>
          <a:noFill/>
        </p:spPr>
        <p:txBody>
          <a:bodyPr wrap="none" rtlCol="0">
            <a:spAutoFit/>
          </a:bodyPr>
          <a:lstStyle/>
          <a:p>
            <a:r>
              <a:rPr lang="en-IN" sz="1400" dirty="0">
                <a:latin typeface="Bahnschrift" panose="020B0502040204020203" pitchFamily="34" charset="0"/>
              </a:rPr>
              <a:t>Count of Active Days</a:t>
            </a:r>
          </a:p>
        </p:txBody>
      </p:sp>
      <p:sp>
        <p:nvSpPr>
          <p:cNvPr id="44" name="TextBox 43">
            <a:extLst>
              <a:ext uri="{FF2B5EF4-FFF2-40B4-BE49-F238E27FC236}">
                <a16:creationId xmlns:a16="http://schemas.microsoft.com/office/drawing/2014/main" id="{034470A2-AECF-2B83-39B8-2E294B73167F}"/>
              </a:ext>
            </a:extLst>
          </p:cNvPr>
          <p:cNvSpPr txBox="1"/>
          <p:nvPr/>
        </p:nvSpPr>
        <p:spPr>
          <a:xfrm>
            <a:off x="5609029" y="1500027"/>
            <a:ext cx="968535" cy="307777"/>
          </a:xfrm>
          <a:prstGeom prst="rect">
            <a:avLst/>
          </a:prstGeom>
          <a:noFill/>
        </p:spPr>
        <p:txBody>
          <a:bodyPr wrap="none" rtlCol="0">
            <a:spAutoFit/>
          </a:bodyPr>
          <a:lstStyle/>
          <a:p>
            <a:r>
              <a:rPr lang="en-IN" sz="1400" dirty="0">
                <a:latin typeface="Bahnschrift" panose="020B0502040204020203" pitchFamily="34" charset="0"/>
              </a:rPr>
              <a:t>Total Post</a:t>
            </a:r>
          </a:p>
        </p:txBody>
      </p:sp>
      <p:sp>
        <p:nvSpPr>
          <p:cNvPr id="45" name="TextBox 44">
            <a:extLst>
              <a:ext uri="{FF2B5EF4-FFF2-40B4-BE49-F238E27FC236}">
                <a16:creationId xmlns:a16="http://schemas.microsoft.com/office/drawing/2014/main" id="{5F2C0523-36BD-A2FF-E019-8B338818D1AC}"/>
              </a:ext>
            </a:extLst>
          </p:cNvPr>
          <p:cNvSpPr txBox="1"/>
          <p:nvPr/>
        </p:nvSpPr>
        <p:spPr>
          <a:xfrm>
            <a:off x="7368004" y="1497956"/>
            <a:ext cx="1689886" cy="307777"/>
          </a:xfrm>
          <a:prstGeom prst="rect">
            <a:avLst/>
          </a:prstGeom>
          <a:noFill/>
        </p:spPr>
        <p:txBody>
          <a:bodyPr wrap="none" rtlCol="0">
            <a:spAutoFit/>
          </a:bodyPr>
          <a:lstStyle/>
          <a:p>
            <a:r>
              <a:rPr lang="en-IN" sz="1400" dirty="0">
                <a:latin typeface="Bahnschrift" panose="020B0502040204020203" pitchFamily="34" charset="0"/>
              </a:rPr>
              <a:t>Avg. Post Per Days</a:t>
            </a:r>
          </a:p>
        </p:txBody>
      </p:sp>
      <p:sp>
        <p:nvSpPr>
          <p:cNvPr id="5" name="object 3">
            <a:extLst>
              <a:ext uri="{FF2B5EF4-FFF2-40B4-BE49-F238E27FC236}">
                <a16:creationId xmlns:a16="http://schemas.microsoft.com/office/drawing/2014/main" id="{CDA67137-0995-5843-04E3-B7FAC69C965A}"/>
              </a:ext>
            </a:extLst>
          </p:cNvPr>
          <p:cNvSpPr txBox="1">
            <a:spLocks noGrp="1"/>
          </p:cNvSpPr>
          <p:nvPr>
            <p:ph type="title"/>
          </p:nvPr>
        </p:nvSpPr>
        <p:spPr>
          <a:xfrm>
            <a:off x="963110" y="272203"/>
            <a:ext cx="8450713"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Party Official Pages Weekly Performance</a:t>
            </a:r>
            <a:endParaRPr sz="3600" spc="-10" dirty="0"/>
          </a:p>
        </p:txBody>
      </p:sp>
      <p:sp>
        <p:nvSpPr>
          <p:cNvPr id="6" name="Rectangle 5">
            <a:extLst>
              <a:ext uri="{FF2B5EF4-FFF2-40B4-BE49-F238E27FC236}">
                <a16:creationId xmlns:a16="http://schemas.microsoft.com/office/drawing/2014/main" id="{B8C55D80-065C-DB56-BFB9-BB1788576305}"/>
              </a:ext>
            </a:extLst>
          </p:cNvPr>
          <p:cNvSpPr/>
          <p:nvPr/>
        </p:nvSpPr>
        <p:spPr>
          <a:xfrm>
            <a:off x="223200" y="255600"/>
            <a:ext cx="648000" cy="648000"/>
          </a:xfrm>
          <a:prstGeom prst="rect">
            <a:avLst/>
          </a:prstGeom>
          <a:blipFill>
            <a:blip r:embed="rId3"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4" name="TextBox 3">
            <a:extLst>
              <a:ext uri="{FF2B5EF4-FFF2-40B4-BE49-F238E27FC236}">
                <a16:creationId xmlns:a16="http://schemas.microsoft.com/office/drawing/2014/main" id="{2E2BDC78-0F48-C60D-29F6-F3B85A9187C5}"/>
              </a:ext>
            </a:extLst>
          </p:cNvPr>
          <p:cNvSpPr txBox="1"/>
          <p:nvPr/>
        </p:nvSpPr>
        <p:spPr>
          <a:xfrm rot="16200000">
            <a:off x="-313648" y="2294728"/>
            <a:ext cx="1112805"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Last 7 Days</a:t>
            </a:r>
          </a:p>
        </p:txBody>
      </p:sp>
      <p:sp>
        <p:nvSpPr>
          <p:cNvPr id="8" name="TextBox 7">
            <a:extLst>
              <a:ext uri="{FF2B5EF4-FFF2-40B4-BE49-F238E27FC236}">
                <a16:creationId xmlns:a16="http://schemas.microsoft.com/office/drawing/2014/main" id="{BF970025-2F2D-B091-7F0F-D8FA1F940291}"/>
              </a:ext>
            </a:extLst>
          </p:cNvPr>
          <p:cNvSpPr txBox="1"/>
          <p:nvPr/>
        </p:nvSpPr>
        <p:spPr>
          <a:xfrm rot="16200000">
            <a:off x="-196628" y="4290964"/>
            <a:ext cx="878767"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Changes</a:t>
            </a:r>
          </a:p>
        </p:txBody>
      </p:sp>
      <p:sp>
        <p:nvSpPr>
          <p:cNvPr id="14" name="Slide Number Placeholder 13">
            <a:extLst>
              <a:ext uri="{FF2B5EF4-FFF2-40B4-BE49-F238E27FC236}">
                <a16:creationId xmlns:a16="http://schemas.microsoft.com/office/drawing/2014/main" id="{0A7DD18E-0209-CFB5-FB65-0D94FBCD795F}"/>
              </a:ext>
            </a:extLst>
          </p:cNvPr>
          <p:cNvSpPr>
            <a:spLocks noGrp="1"/>
          </p:cNvSpPr>
          <p:nvPr>
            <p:ph type="sldNum" sz="quarter" idx="7"/>
          </p:nvPr>
        </p:nvSpPr>
        <p:spPr/>
        <p:txBody>
          <a:bodyPr/>
          <a:lstStyle/>
          <a:p>
            <a:fld id="{B6F15528-21DE-4FAA-801E-634DDDAF4B2B}" type="slidenum">
              <a:rPr lang="en-US" smtClean="0"/>
              <a:t>26</a:t>
            </a:fld>
            <a:endParaRPr lang="en-US"/>
          </a:p>
        </p:txBody>
      </p:sp>
      <p:sp>
        <p:nvSpPr>
          <p:cNvPr id="2" name="TextBox 1">
            <a:extLst>
              <a:ext uri="{FF2B5EF4-FFF2-40B4-BE49-F238E27FC236}">
                <a16:creationId xmlns:a16="http://schemas.microsoft.com/office/drawing/2014/main" id="{63BC6DBB-206A-4573-19CB-318351F0AAA1}"/>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B58C77C3-2CBA-39E7-3D50-884F61C5B565}"/>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3385740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D17CA335-E64C-B101-2235-E1CDC0D3DBDC}"/>
              </a:ext>
            </a:extLst>
          </p:cNvPr>
          <p:cNvSpPr txBox="1"/>
          <p:nvPr/>
        </p:nvSpPr>
        <p:spPr>
          <a:xfrm>
            <a:off x="1197317" y="1529129"/>
            <a:ext cx="1617751" cy="307777"/>
          </a:xfrm>
          <a:prstGeom prst="rect">
            <a:avLst/>
          </a:prstGeom>
          <a:noFill/>
        </p:spPr>
        <p:txBody>
          <a:bodyPr wrap="none" rtlCol="0">
            <a:spAutoFit/>
          </a:bodyPr>
          <a:lstStyle/>
          <a:p>
            <a:r>
              <a:rPr lang="en-IN" sz="1400" dirty="0">
                <a:latin typeface="Bahnschrift" panose="020B0502040204020203" pitchFamily="34" charset="0"/>
              </a:rPr>
              <a:t>Total Engagement</a:t>
            </a:r>
          </a:p>
        </p:txBody>
      </p:sp>
      <p:sp>
        <p:nvSpPr>
          <p:cNvPr id="49" name="TextBox 48">
            <a:extLst>
              <a:ext uri="{FF2B5EF4-FFF2-40B4-BE49-F238E27FC236}">
                <a16:creationId xmlns:a16="http://schemas.microsoft.com/office/drawing/2014/main" id="{2002FD25-BCA6-DB43-CB69-32DC45BE7CF9}"/>
              </a:ext>
            </a:extLst>
          </p:cNvPr>
          <p:cNvSpPr txBox="1"/>
          <p:nvPr/>
        </p:nvSpPr>
        <p:spPr>
          <a:xfrm>
            <a:off x="3312240" y="1535296"/>
            <a:ext cx="1574470" cy="307777"/>
          </a:xfrm>
          <a:prstGeom prst="rect">
            <a:avLst/>
          </a:prstGeom>
          <a:noFill/>
        </p:spPr>
        <p:txBody>
          <a:bodyPr wrap="none" rtlCol="0">
            <a:spAutoFit/>
          </a:bodyPr>
          <a:lstStyle/>
          <a:p>
            <a:r>
              <a:rPr lang="en-IN" sz="1400" dirty="0">
                <a:latin typeface="Bahnschrift" panose="020B0502040204020203" pitchFamily="34" charset="0"/>
              </a:rPr>
              <a:t>Avg. Engagement</a:t>
            </a:r>
          </a:p>
        </p:txBody>
      </p:sp>
      <p:sp>
        <p:nvSpPr>
          <p:cNvPr id="50" name="TextBox 49">
            <a:extLst>
              <a:ext uri="{FF2B5EF4-FFF2-40B4-BE49-F238E27FC236}">
                <a16:creationId xmlns:a16="http://schemas.microsoft.com/office/drawing/2014/main" id="{3532C927-1153-C0E4-A317-8062482DB5FA}"/>
              </a:ext>
            </a:extLst>
          </p:cNvPr>
          <p:cNvSpPr txBox="1"/>
          <p:nvPr/>
        </p:nvSpPr>
        <p:spPr>
          <a:xfrm>
            <a:off x="5395546" y="1529129"/>
            <a:ext cx="1601721" cy="307777"/>
          </a:xfrm>
          <a:prstGeom prst="rect">
            <a:avLst/>
          </a:prstGeom>
          <a:noFill/>
        </p:spPr>
        <p:txBody>
          <a:bodyPr wrap="none" rtlCol="0">
            <a:spAutoFit/>
          </a:bodyPr>
          <a:lstStyle/>
          <a:p>
            <a:r>
              <a:rPr lang="en-IN" sz="1400" dirty="0">
                <a:latin typeface="Bahnschrift" panose="020B0502040204020203" pitchFamily="34" charset="0"/>
              </a:rPr>
              <a:t>Engagement Rate</a:t>
            </a:r>
          </a:p>
        </p:txBody>
      </p:sp>
      <p:sp>
        <p:nvSpPr>
          <p:cNvPr id="51" name="TextBox 50">
            <a:extLst>
              <a:ext uri="{FF2B5EF4-FFF2-40B4-BE49-F238E27FC236}">
                <a16:creationId xmlns:a16="http://schemas.microsoft.com/office/drawing/2014/main" id="{5FFD3803-70C4-E3C5-B1B6-23C68D85E01B}"/>
              </a:ext>
            </a:extLst>
          </p:cNvPr>
          <p:cNvSpPr txBox="1"/>
          <p:nvPr/>
        </p:nvSpPr>
        <p:spPr>
          <a:xfrm>
            <a:off x="7770576" y="1501072"/>
            <a:ext cx="1579278" cy="307777"/>
          </a:xfrm>
          <a:prstGeom prst="rect">
            <a:avLst/>
          </a:prstGeom>
          <a:noFill/>
        </p:spPr>
        <p:txBody>
          <a:bodyPr wrap="none" rtlCol="0">
            <a:spAutoFit/>
          </a:bodyPr>
          <a:lstStyle/>
          <a:p>
            <a:r>
              <a:rPr lang="en-IN" sz="1400" dirty="0">
                <a:latin typeface="Bahnschrift" panose="020B0502040204020203" pitchFamily="34" charset="0"/>
              </a:rPr>
              <a:t>Total Video Views</a:t>
            </a:r>
          </a:p>
        </p:txBody>
      </p:sp>
      <p:sp>
        <p:nvSpPr>
          <p:cNvPr id="5" name="TextBox 4">
            <a:extLst>
              <a:ext uri="{FF2B5EF4-FFF2-40B4-BE49-F238E27FC236}">
                <a16:creationId xmlns:a16="http://schemas.microsoft.com/office/drawing/2014/main" id="{E40902EE-7737-C36B-7046-F72103305149}"/>
              </a:ext>
            </a:extLst>
          </p:cNvPr>
          <p:cNvSpPr txBox="1"/>
          <p:nvPr/>
        </p:nvSpPr>
        <p:spPr>
          <a:xfrm>
            <a:off x="10047052" y="1501071"/>
            <a:ext cx="1535998" cy="307777"/>
          </a:xfrm>
          <a:prstGeom prst="rect">
            <a:avLst/>
          </a:prstGeom>
          <a:noFill/>
        </p:spPr>
        <p:txBody>
          <a:bodyPr wrap="none" rtlCol="0">
            <a:spAutoFit/>
          </a:bodyPr>
          <a:lstStyle/>
          <a:p>
            <a:r>
              <a:rPr lang="en-IN" sz="1400" dirty="0">
                <a:latin typeface="Bahnschrift" panose="020B0502040204020203" pitchFamily="34" charset="0"/>
              </a:rPr>
              <a:t>Avg. Video Views</a:t>
            </a:r>
          </a:p>
        </p:txBody>
      </p:sp>
      <p:sp>
        <p:nvSpPr>
          <p:cNvPr id="9" name="object 3">
            <a:extLst>
              <a:ext uri="{FF2B5EF4-FFF2-40B4-BE49-F238E27FC236}">
                <a16:creationId xmlns:a16="http://schemas.microsoft.com/office/drawing/2014/main" id="{0C1D5728-5F38-DF7C-D693-C98FDA40DFC6}"/>
              </a:ext>
            </a:extLst>
          </p:cNvPr>
          <p:cNvSpPr txBox="1">
            <a:spLocks noGrp="1"/>
          </p:cNvSpPr>
          <p:nvPr>
            <p:ph type="title"/>
          </p:nvPr>
        </p:nvSpPr>
        <p:spPr>
          <a:xfrm>
            <a:off x="963110" y="272203"/>
            <a:ext cx="8450713"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Party Official Pages Weekly Performance</a:t>
            </a:r>
            <a:endParaRPr sz="3600" spc="-10" dirty="0"/>
          </a:p>
        </p:txBody>
      </p:sp>
      <p:sp>
        <p:nvSpPr>
          <p:cNvPr id="10" name="Rectangle 9">
            <a:extLst>
              <a:ext uri="{FF2B5EF4-FFF2-40B4-BE49-F238E27FC236}">
                <a16:creationId xmlns:a16="http://schemas.microsoft.com/office/drawing/2014/main" id="{D5C09161-4254-C3E3-80EB-8ADD8D67AD2E}"/>
              </a:ext>
            </a:extLst>
          </p:cNvPr>
          <p:cNvSpPr/>
          <p:nvPr/>
        </p:nvSpPr>
        <p:spPr>
          <a:xfrm>
            <a:off x="223200" y="255600"/>
            <a:ext cx="648000" cy="648000"/>
          </a:xfrm>
          <a:prstGeom prst="rect">
            <a:avLst/>
          </a:prstGeom>
          <a:blipFill>
            <a:blip r:embed="rId3"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2" name="TextBox 11">
            <a:extLst>
              <a:ext uri="{FF2B5EF4-FFF2-40B4-BE49-F238E27FC236}">
                <a16:creationId xmlns:a16="http://schemas.microsoft.com/office/drawing/2014/main" id="{2B2C115C-E15B-FCB9-271A-9FB1BA286B48}"/>
              </a:ext>
            </a:extLst>
          </p:cNvPr>
          <p:cNvSpPr txBox="1"/>
          <p:nvPr/>
        </p:nvSpPr>
        <p:spPr>
          <a:xfrm rot="16200000">
            <a:off x="-313648" y="2294728"/>
            <a:ext cx="1112805"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Last 7 Days</a:t>
            </a:r>
          </a:p>
        </p:txBody>
      </p:sp>
      <p:sp>
        <p:nvSpPr>
          <p:cNvPr id="14" name="TextBox 13">
            <a:extLst>
              <a:ext uri="{FF2B5EF4-FFF2-40B4-BE49-F238E27FC236}">
                <a16:creationId xmlns:a16="http://schemas.microsoft.com/office/drawing/2014/main" id="{AFBBDA03-284A-4DDA-9CBE-58478601EAE8}"/>
              </a:ext>
            </a:extLst>
          </p:cNvPr>
          <p:cNvSpPr txBox="1"/>
          <p:nvPr/>
        </p:nvSpPr>
        <p:spPr>
          <a:xfrm rot="16200000">
            <a:off x="-196628" y="4290964"/>
            <a:ext cx="878767" cy="307777"/>
          </a:xfrm>
          <a:prstGeom prst="rect">
            <a:avLst/>
          </a:prstGeom>
          <a:solidFill>
            <a:schemeClr val="bg1">
              <a:lumMod val="85000"/>
            </a:schemeClr>
          </a:solidFill>
        </p:spPr>
        <p:txBody>
          <a:bodyPr wrap="none" rtlCol="0">
            <a:spAutoFit/>
          </a:bodyPr>
          <a:lstStyle/>
          <a:p>
            <a:r>
              <a:rPr lang="en-IN" sz="1400" dirty="0">
                <a:latin typeface="Bahnschrift" panose="020B0502040204020203" pitchFamily="34" charset="0"/>
              </a:rPr>
              <a:t>Changes</a:t>
            </a:r>
          </a:p>
        </p:txBody>
      </p:sp>
      <p:sp>
        <p:nvSpPr>
          <p:cNvPr id="17" name="Slide Number Placeholder 16">
            <a:extLst>
              <a:ext uri="{FF2B5EF4-FFF2-40B4-BE49-F238E27FC236}">
                <a16:creationId xmlns:a16="http://schemas.microsoft.com/office/drawing/2014/main" id="{19FBAEA7-B873-4EFD-8406-26D6CE65A498}"/>
              </a:ext>
            </a:extLst>
          </p:cNvPr>
          <p:cNvSpPr>
            <a:spLocks noGrp="1"/>
          </p:cNvSpPr>
          <p:nvPr>
            <p:ph type="sldNum" sz="quarter" idx="7"/>
          </p:nvPr>
        </p:nvSpPr>
        <p:spPr/>
        <p:txBody>
          <a:bodyPr/>
          <a:lstStyle/>
          <a:p>
            <a:fld id="{B6F15528-21DE-4FAA-801E-634DDDAF4B2B}" type="slidenum">
              <a:rPr lang="en-US" smtClean="0"/>
              <a:t>27</a:t>
            </a:fld>
            <a:endParaRPr lang="en-US"/>
          </a:p>
        </p:txBody>
      </p:sp>
    </p:spTree>
    <p:extLst>
      <p:ext uri="{BB962C8B-B14F-4D97-AF65-F5344CB8AC3E}">
        <p14:creationId xmlns:p14="http://schemas.microsoft.com/office/powerpoint/2010/main" val="752949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054227"/>
            <a:ext cx="12223526" cy="2800767"/>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Section 1.3: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Party Official Pages Most Engaging Post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DB762F8E-1026-B907-627E-1F4897EC0630}"/>
              </a:ext>
            </a:extLst>
          </p:cNvPr>
          <p:cNvSpPr>
            <a:spLocks noGrp="1"/>
          </p:cNvSpPr>
          <p:nvPr>
            <p:ph type="sldNum" sz="quarter" idx="7"/>
          </p:nvPr>
        </p:nvSpPr>
        <p:spPr/>
        <p:txBody>
          <a:bodyPr/>
          <a:lstStyle/>
          <a:p>
            <a:fld id="{B6F15528-21DE-4FAA-801E-634DDDAF4B2B}" type="slidenum">
              <a:rPr lang="en-US" smtClean="0"/>
              <a:t>28</a:t>
            </a:fld>
            <a:endParaRPr lang="en-US"/>
          </a:p>
        </p:txBody>
      </p:sp>
    </p:spTree>
    <p:extLst>
      <p:ext uri="{BB962C8B-B14F-4D97-AF65-F5344CB8AC3E}">
        <p14:creationId xmlns:p14="http://schemas.microsoft.com/office/powerpoint/2010/main" val="2360430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2" name="object 3">
            <a:extLst>
              <a:ext uri="{FF2B5EF4-FFF2-40B4-BE49-F238E27FC236}">
                <a16:creationId xmlns:a16="http://schemas.microsoft.com/office/drawing/2014/main" id="{84061B18-059B-DD4A-F638-0F8F25C7CC46}"/>
              </a:ext>
            </a:extLst>
          </p:cNvPr>
          <p:cNvSpPr txBox="1">
            <a:spLocks/>
          </p:cNvSpPr>
          <p:nvPr/>
        </p:nvSpPr>
        <p:spPr>
          <a:xfrm>
            <a:off x="963111" y="272203"/>
            <a:ext cx="8242911" cy="566181"/>
          </a:xfrm>
          <a:prstGeom prst="rect">
            <a:avLst/>
          </a:prstGeom>
        </p:spPr>
        <p:txBody>
          <a:bodyPr vert="horz" wrap="square" lIns="0" tIns="12065" rIns="0" bIns="0" rtlCol="0" anchor="ctr">
            <a:spAutoFit/>
          </a:bodyPr>
          <a:lstStyle>
            <a:lvl1pPr>
              <a:defRPr sz="4800" b="0" i="0">
                <a:solidFill>
                  <a:schemeClr val="bg1"/>
                </a:solidFill>
                <a:latin typeface="Bahnschrift"/>
                <a:ea typeface="+mj-ea"/>
                <a:cs typeface="Bahnschrift"/>
              </a:defRPr>
            </a:lvl1pPr>
          </a:lstStyle>
          <a:p>
            <a:pPr marL="12700" algn="ctr">
              <a:spcBef>
                <a:spcPts val="95"/>
              </a:spcBef>
              <a:tabLst>
                <a:tab pos="405765" algn="l"/>
                <a:tab pos="901065" algn="l"/>
                <a:tab pos="1586230" algn="l"/>
              </a:tabLst>
            </a:pPr>
            <a:r>
              <a:rPr lang="en-US" sz="3600" kern="0" spc="-10" dirty="0">
                <a:solidFill>
                  <a:schemeClr val="tx1"/>
                </a:solidFill>
              </a:rPr>
              <a:t>Party Official Pages Most Engaging Post</a:t>
            </a:r>
          </a:p>
        </p:txBody>
      </p:sp>
      <p:sp>
        <p:nvSpPr>
          <p:cNvPr id="3" name="Rectangle 2">
            <a:extLst>
              <a:ext uri="{FF2B5EF4-FFF2-40B4-BE49-F238E27FC236}">
                <a16:creationId xmlns:a16="http://schemas.microsoft.com/office/drawing/2014/main" id="{67F164FD-D0C4-1914-E50F-678A9C63F578}"/>
              </a:ext>
            </a:extLst>
          </p:cNvPr>
          <p:cNvSpPr/>
          <p:nvPr/>
        </p:nvSpPr>
        <p:spPr>
          <a:xfrm>
            <a:off x="223321" y="255059"/>
            <a:ext cx="666000" cy="666000"/>
          </a:xfrm>
          <a:prstGeom prst="rect">
            <a:avLst/>
          </a:prstGeom>
          <a:blipFill>
            <a:blip r:embed="rId3"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7" name="Picture 6">
            <a:extLst>
              <a:ext uri="{FF2B5EF4-FFF2-40B4-BE49-F238E27FC236}">
                <a16:creationId xmlns:a16="http://schemas.microsoft.com/office/drawing/2014/main" id="{7D98F634-B4F9-2AC1-3CFE-AA7D742B0F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flipH="1">
            <a:off x="252968" y="1529224"/>
            <a:ext cx="2641213" cy="1450942"/>
          </a:xfrm>
          <a:prstGeom prst="rect">
            <a:avLst/>
          </a:prstGeom>
        </p:spPr>
      </p:pic>
      <p:sp>
        <p:nvSpPr>
          <p:cNvPr id="8" name="TextBox 7">
            <a:extLst>
              <a:ext uri="{FF2B5EF4-FFF2-40B4-BE49-F238E27FC236}">
                <a16:creationId xmlns:a16="http://schemas.microsoft.com/office/drawing/2014/main" id="{9B9D029D-8D03-CACC-7311-110B10AE5FFA}"/>
              </a:ext>
            </a:extLst>
          </p:cNvPr>
          <p:cNvSpPr txBox="1"/>
          <p:nvPr/>
        </p:nvSpPr>
        <p:spPr>
          <a:xfrm>
            <a:off x="1290510" y="1195199"/>
            <a:ext cx="554960" cy="307777"/>
          </a:xfrm>
          <a:prstGeom prst="rect">
            <a:avLst/>
          </a:prstGeom>
          <a:noFill/>
        </p:spPr>
        <p:txBody>
          <a:bodyPr wrap="none" rtlCol="0">
            <a:spAutoFit/>
          </a:bodyPr>
          <a:lstStyle/>
          <a:p>
            <a:r>
              <a:rPr lang="en-IN" sz="1400" dirty="0">
                <a:latin typeface="Bahnschrift" panose="020B0502040204020203" pitchFamily="34" charset="0"/>
              </a:rPr>
              <a:t>AITC</a:t>
            </a:r>
          </a:p>
        </p:txBody>
      </p:sp>
      <p:sp>
        <p:nvSpPr>
          <p:cNvPr id="9" name="TextBox 8">
            <a:extLst>
              <a:ext uri="{FF2B5EF4-FFF2-40B4-BE49-F238E27FC236}">
                <a16:creationId xmlns:a16="http://schemas.microsoft.com/office/drawing/2014/main" id="{5EA36A50-347B-FEE5-1B01-89D5D1B4237E}"/>
              </a:ext>
            </a:extLst>
          </p:cNvPr>
          <p:cNvSpPr txBox="1"/>
          <p:nvPr/>
        </p:nvSpPr>
        <p:spPr>
          <a:xfrm>
            <a:off x="166158" y="3935935"/>
            <a:ext cx="2795694" cy="1384995"/>
          </a:xfrm>
          <a:prstGeom prst="rect">
            <a:avLst/>
          </a:prstGeom>
          <a:noFill/>
        </p:spPr>
        <p:txBody>
          <a:bodyPr wrap="square" rtlCol="0">
            <a:spAutoFit/>
          </a:bodyPr>
          <a:lstStyle/>
          <a:p>
            <a:r>
              <a:rPr lang="en-IN" sz="1200" b="1" dirty="0">
                <a:latin typeface="Bahnschrift" panose="020B0502040204020203" pitchFamily="34" charset="0"/>
              </a:rPr>
              <a:t>Video</a:t>
            </a:r>
            <a:r>
              <a:rPr lang="en-IN" sz="1200" dirty="0">
                <a:latin typeface="Bahnschrift" panose="020B0502040204020203" pitchFamily="34" charset="0"/>
              </a:rPr>
              <a:t>: </a:t>
            </a:r>
            <a:r>
              <a:rPr lang="en-US" sz="1200" dirty="0">
                <a:latin typeface="Bahnschrift" panose="020B0502040204020203" pitchFamily="34" charset="0"/>
              </a:rPr>
              <a:t>"May women's power prevail, and may the undefeated receive justice. To combat rape, the '</a:t>
            </a:r>
            <a:r>
              <a:rPr lang="en-US" sz="1200" dirty="0" err="1">
                <a:latin typeface="Bahnschrift" panose="020B0502040204020203" pitchFamily="34" charset="0"/>
              </a:rPr>
              <a:t>Oparajita</a:t>
            </a:r>
            <a:r>
              <a:rPr lang="en-US" sz="1200" dirty="0">
                <a:latin typeface="Bahnschrift" panose="020B0502040204020203" pitchFamily="34" charset="0"/>
              </a:rPr>
              <a:t> Nari O </a:t>
            </a:r>
            <a:r>
              <a:rPr lang="en-US" sz="1200" dirty="0" err="1">
                <a:latin typeface="Bahnschrift" panose="020B0502040204020203" pitchFamily="34" charset="0"/>
              </a:rPr>
              <a:t>Shishu</a:t>
            </a:r>
            <a:r>
              <a:rPr lang="en-US" sz="1200" dirty="0">
                <a:latin typeface="Bahnschrift" panose="020B0502040204020203" pitchFamily="34" charset="0"/>
              </a:rPr>
              <a:t>' (West Bengal Criminal Law Amendment Bill, 2024) will become a model across the country.“  </a:t>
            </a:r>
            <a:r>
              <a:rPr lang="en-IN" sz="1200" i="0" dirty="0">
                <a:effectLst/>
                <a:highlight>
                  <a:srgbClr val="FFFFFF"/>
                </a:highlight>
                <a:latin typeface="Bahnschrift" panose="020B0502040204020203" pitchFamily="34" charset="0"/>
                <a:hlinkClick r:id="rId5">
                  <a:extLst>
                    <a:ext uri="{A12FA001-AC4F-418D-AE19-62706E023703}">
                      <ahyp:hlinkClr xmlns:ahyp="http://schemas.microsoft.com/office/drawing/2018/hyperlinkcolor" val="tx"/>
                    </a:ext>
                  </a:extLst>
                </a:hlinkClick>
              </a:rPr>
              <a:t>#BengalShowsTheWay</a:t>
            </a:r>
            <a:endParaRPr lang="en-IN" sz="1200" dirty="0">
              <a:latin typeface="Bahnschrift" panose="020B0502040204020203" pitchFamily="34" charset="0"/>
            </a:endParaRPr>
          </a:p>
        </p:txBody>
      </p:sp>
      <p:sp>
        <p:nvSpPr>
          <p:cNvPr id="10" name="TextBox 9">
            <a:extLst>
              <a:ext uri="{FF2B5EF4-FFF2-40B4-BE49-F238E27FC236}">
                <a16:creationId xmlns:a16="http://schemas.microsoft.com/office/drawing/2014/main" id="{2050A7DE-C0AF-6117-CAAD-647C978A455B}"/>
              </a:ext>
            </a:extLst>
          </p:cNvPr>
          <p:cNvSpPr txBox="1"/>
          <p:nvPr/>
        </p:nvSpPr>
        <p:spPr>
          <a:xfrm>
            <a:off x="4350871" y="1195199"/>
            <a:ext cx="502061" cy="307777"/>
          </a:xfrm>
          <a:prstGeom prst="rect">
            <a:avLst/>
          </a:prstGeom>
          <a:noFill/>
        </p:spPr>
        <p:txBody>
          <a:bodyPr wrap="none" rtlCol="0">
            <a:spAutoFit/>
          </a:bodyPr>
          <a:lstStyle/>
          <a:p>
            <a:r>
              <a:rPr lang="en-IN" sz="1400" dirty="0">
                <a:latin typeface="Bahnschrift" panose="020B0502040204020203" pitchFamily="34" charset="0"/>
              </a:rPr>
              <a:t>BJP</a:t>
            </a:r>
          </a:p>
        </p:txBody>
      </p:sp>
      <p:sp>
        <p:nvSpPr>
          <p:cNvPr id="11" name="TextBox 10">
            <a:extLst>
              <a:ext uri="{FF2B5EF4-FFF2-40B4-BE49-F238E27FC236}">
                <a16:creationId xmlns:a16="http://schemas.microsoft.com/office/drawing/2014/main" id="{0EE609C9-F248-69C7-01A9-627C33E194B0}"/>
              </a:ext>
            </a:extLst>
          </p:cNvPr>
          <p:cNvSpPr txBox="1"/>
          <p:nvPr/>
        </p:nvSpPr>
        <p:spPr>
          <a:xfrm>
            <a:off x="7455186" y="1195199"/>
            <a:ext cx="470000" cy="307777"/>
          </a:xfrm>
          <a:prstGeom prst="rect">
            <a:avLst/>
          </a:prstGeom>
          <a:noFill/>
        </p:spPr>
        <p:txBody>
          <a:bodyPr wrap="none" rtlCol="0">
            <a:spAutoFit/>
          </a:bodyPr>
          <a:lstStyle/>
          <a:p>
            <a:r>
              <a:rPr lang="en-IN" sz="1400" dirty="0">
                <a:latin typeface="Bahnschrift" panose="020B0502040204020203" pitchFamily="34" charset="0"/>
              </a:rPr>
              <a:t>INC</a:t>
            </a:r>
          </a:p>
        </p:txBody>
      </p:sp>
      <p:sp>
        <p:nvSpPr>
          <p:cNvPr id="12" name="TextBox 11">
            <a:extLst>
              <a:ext uri="{FF2B5EF4-FFF2-40B4-BE49-F238E27FC236}">
                <a16:creationId xmlns:a16="http://schemas.microsoft.com/office/drawing/2014/main" id="{2532550D-6016-0459-1F0A-41D651387639}"/>
              </a:ext>
            </a:extLst>
          </p:cNvPr>
          <p:cNvSpPr txBox="1"/>
          <p:nvPr/>
        </p:nvSpPr>
        <p:spPr>
          <a:xfrm>
            <a:off x="10324197" y="1195199"/>
            <a:ext cx="715260" cy="307777"/>
          </a:xfrm>
          <a:prstGeom prst="rect">
            <a:avLst/>
          </a:prstGeom>
          <a:noFill/>
        </p:spPr>
        <p:txBody>
          <a:bodyPr wrap="none" rtlCol="0">
            <a:spAutoFit/>
          </a:bodyPr>
          <a:lstStyle/>
          <a:p>
            <a:r>
              <a:rPr lang="en-IN" sz="1400" dirty="0">
                <a:latin typeface="Bahnschrift" panose="020B0502040204020203" pitchFamily="34" charset="0"/>
              </a:rPr>
              <a:t>CPI(M)</a:t>
            </a:r>
          </a:p>
        </p:txBody>
      </p:sp>
      <p:pic>
        <p:nvPicPr>
          <p:cNvPr id="13" name="Picture 12">
            <a:extLst>
              <a:ext uri="{FF2B5EF4-FFF2-40B4-BE49-F238E27FC236}">
                <a16:creationId xmlns:a16="http://schemas.microsoft.com/office/drawing/2014/main" id="{48DC369E-9D84-FD0D-62DE-0AB430439220}"/>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89852" y="3130611"/>
            <a:ext cx="2736000" cy="468000"/>
          </a:xfrm>
          <a:prstGeom prst="rect">
            <a:avLst/>
          </a:prstGeom>
        </p:spPr>
      </p:pic>
      <p:sp>
        <p:nvSpPr>
          <p:cNvPr id="14" name="TextBox 13">
            <a:extLst>
              <a:ext uri="{FF2B5EF4-FFF2-40B4-BE49-F238E27FC236}">
                <a16:creationId xmlns:a16="http://schemas.microsoft.com/office/drawing/2014/main" id="{2D2E8A4C-160A-098B-3E61-05D9161B8541}"/>
              </a:ext>
            </a:extLst>
          </p:cNvPr>
          <p:cNvSpPr txBox="1"/>
          <p:nvPr/>
        </p:nvSpPr>
        <p:spPr>
          <a:xfrm>
            <a:off x="189852" y="3514485"/>
            <a:ext cx="2722220" cy="276999"/>
          </a:xfrm>
          <a:prstGeom prst="rect">
            <a:avLst/>
          </a:prstGeom>
          <a:noFill/>
        </p:spPr>
        <p:txBody>
          <a:bodyPr wrap="none" rtlCol="0">
            <a:spAutoFit/>
          </a:bodyPr>
          <a:lstStyle/>
          <a:p>
            <a:r>
              <a:rPr lang="en-IN" sz="1200" dirty="0">
                <a:latin typeface="Bahnschrift" panose="020B0502040204020203" pitchFamily="34" charset="0"/>
              </a:rPr>
              <a:t>23.4K   608    3.7K     65       29      282</a:t>
            </a:r>
          </a:p>
        </p:txBody>
      </p:sp>
      <p:sp>
        <p:nvSpPr>
          <p:cNvPr id="15" name="TextBox 14">
            <a:extLst>
              <a:ext uri="{FF2B5EF4-FFF2-40B4-BE49-F238E27FC236}">
                <a16:creationId xmlns:a16="http://schemas.microsoft.com/office/drawing/2014/main" id="{12736652-4E7D-BC72-3530-10783C727A7C}"/>
              </a:ext>
            </a:extLst>
          </p:cNvPr>
          <p:cNvSpPr txBox="1"/>
          <p:nvPr/>
        </p:nvSpPr>
        <p:spPr>
          <a:xfrm>
            <a:off x="444027" y="5250295"/>
            <a:ext cx="2266967" cy="923330"/>
          </a:xfrm>
          <a:prstGeom prst="rect">
            <a:avLst/>
          </a:prstGeom>
          <a:noFill/>
        </p:spPr>
        <p:txBody>
          <a:bodyPr wrap="none" rtlCol="0">
            <a:spAutoFit/>
          </a:bodyPr>
          <a:lstStyle/>
          <a:p>
            <a:r>
              <a:rPr lang="en-IN" b="1" dirty="0">
                <a:latin typeface="Bahnschrift" panose="020B0502040204020203" pitchFamily="34" charset="0"/>
              </a:rPr>
              <a:t>Engagement: 33,384</a:t>
            </a:r>
            <a:endParaRPr lang="en-IN" dirty="0">
              <a:latin typeface="Bahnschrift" panose="020B0502040204020203" pitchFamily="34" charset="0"/>
            </a:endParaRPr>
          </a:p>
          <a:p>
            <a:pPr algn="ctr"/>
            <a:r>
              <a:rPr lang="en-IN" sz="1200" dirty="0">
                <a:latin typeface="Bahnschrift" panose="020B0502040204020203" pitchFamily="34" charset="0"/>
              </a:rPr>
              <a:t>Likes: 28,083</a:t>
            </a:r>
          </a:p>
          <a:p>
            <a:pPr algn="ctr"/>
            <a:r>
              <a:rPr lang="en-IN" sz="1200" dirty="0">
                <a:latin typeface="Bahnschrift" panose="020B0502040204020203" pitchFamily="34" charset="0"/>
              </a:rPr>
              <a:t>Comments: 3,015</a:t>
            </a:r>
          </a:p>
          <a:p>
            <a:pPr algn="ctr"/>
            <a:r>
              <a:rPr lang="en-IN" sz="1200" dirty="0">
                <a:latin typeface="Bahnschrift" panose="020B0502040204020203" pitchFamily="34" charset="0"/>
              </a:rPr>
              <a:t>Shares: 2,286</a:t>
            </a:r>
          </a:p>
        </p:txBody>
      </p:sp>
      <p:pic>
        <p:nvPicPr>
          <p:cNvPr id="16" name="Picture 15">
            <a:extLst>
              <a:ext uri="{FF2B5EF4-FFF2-40B4-BE49-F238E27FC236}">
                <a16:creationId xmlns:a16="http://schemas.microsoft.com/office/drawing/2014/main" id="{38E676AF-0527-E0B5-B17D-457559C549D1}"/>
              </a:ext>
            </a:extLst>
          </p:cNvPr>
          <p:cNvPicPr preferRelativeResize="0">
            <a:picLocks/>
          </p:cNvPicPr>
          <p:nvPr/>
        </p:nvPicPr>
        <p:blipFill>
          <a:blip r:embed="rId7">
            <a:extLst>
              <a:ext uri="{28A0092B-C50C-407E-A947-70E740481C1C}">
                <a14:useLocalDpi xmlns:a14="http://schemas.microsoft.com/office/drawing/2010/main" val="0"/>
              </a:ext>
            </a:extLst>
          </a:blip>
          <a:srcRect/>
          <a:stretch/>
        </p:blipFill>
        <p:spPr>
          <a:xfrm>
            <a:off x="3328867" y="1497647"/>
            <a:ext cx="2576050" cy="1515600"/>
          </a:xfrm>
          <a:prstGeom prst="rect">
            <a:avLst/>
          </a:prstGeom>
        </p:spPr>
      </p:pic>
      <p:sp>
        <p:nvSpPr>
          <p:cNvPr id="17" name="TextBox 16">
            <a:extLst>
              <a:ext uri="{FF2B5EF4-FFF2-40B4-BE49-F238E27FC236}">
                <a16:creationId xmlns:a16="http://schemas.microsoft.com/office/drawing/2014/main" id="{63C701BE-F6FB-04CE-A7A6-CE421DC1C237}"/>
              </a:ext>
            </a:extLst>
          </p:cNvPr>
          <p:cNvSpPr txBox="1"/>
          <p:nvPr/>
        </p:nvSpPr>
        <p:spPr>
          <a:xfrm>
            <a:off x="3280702" y="3935934"/>
            <a:ext cx="2642400" cy="276999"/>
          </a:xfrm>
          <a:prstGeom prst="rect">
            <a:avLst/>
          </a:prstGeom>
          <a:noFill/>
        </p:spPr>
        <p:txBody>
          <a:bodyPr wrap="square" rtlCol="0">
            <a:spAutoFit/>
          </a:bodyPr>
          <a:lstStyle/>
          <a:p>
            <a:pPr algn="ctr"/>
            <a:r>
              <a:rPr lang="en-IN" sz="1200" b="1" dirty="0">
                <a:latin typeface="Bahnschrift" panose="020B0502040204020203" pitchFamily="34" charset="0"/>
              </a:rPr>
              <a:t>Live Video</a:t>
            </a:r>
            <a:endParaRPr lang="en-IN" sz="1200" dirty="0">
              <a:latin typeface="Bahnschrift" panose="020B0502040204020203" pitchFamily="34" charset="0"/>
            </a:endParaRPr>
          </a:p>
        </p:txBody>
      </p:sp>
      <p:pic>
        <p:nvPicPr>
          <p:cNvPr id="18" name="Picture 17">
            <a:extLst>
              <a:ext uri="{FF2B5EF4-FFF2-40B4-BE49-F238E27FC236}">
                <a16:creationId xmlns:a16="http://schemas.microsoft.com/office/drawing/2014/main" id="{F97E3209-96DC-F4B8-B943-CFBDE1BDC0C8}"/>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267312" y="3145316"/>
            <a:ext cx="2736000" cy="468000"/>
          </a:xfrm>
          <a:prstGeom prst="rect">
            <a:avLst/>
          </a:prstGeom>
        </p:spPr>
      </p:pic>
      <p:sp>
        <p:nvSpPr>
          <p:cNvPr id="19" name="TextBox 18">
            <a:extLst>
              <a:ext uri="{FF2B5EF4-FFF2-40B4-BE49-F238E27FC236}">
                <a16:creationId xmlns:a16="http://schemas.microsoft.com/office/drawing/2014/main" id="{8004BA44-EB92-363D-F4A7-D65658875B1C}"/>
              </a:ext>
            </a:extLst>
          </p:cNvPr>
          <p:cNvSpPr txBox="1"/>
          <p:nvPr/>
        </p:nvSpPr>
        <p:spPr>
          <a:xfrm>
            <a:off x="3530282" y="5250295"/>
            <a:ext cx="2132315" cy="923330"/>
          </a:xfrm>
          <a:prstGeom prst="rect">
            <a:avLst/>
          </a:prstGeom>
          <a:noFill/>
        </p:spPr>
        <p:txBody>
          <a:bodyPr wrap="none" rtlCol="0">
            <a:spAutoFit/>
          </a:bodyPr>
          <a:lstStyle/>
          <a:p>
            <a:r>
              <a:rPr lang="en-IN" b="1" dirty="0">
                <a:latin typeface="Bahnschrift" panose="020B0502040204020203" pitchFamily="34" charset="0"/>
              </a:rPr>
              <a:t>Engagement: 9,350</a:t>
            </a:r>
            <a:endParaRPr lang="en-IN" dirty="0">
              <a:latin typeface="Bahnschrift" panose="020B0502040204020203" pitchFamily="34" charset="0"/>
            </a:endParaRPr>
          </a:p>
          <a:p>
            <a:pPr algn="ctr"/>
            <a:r>
              <a:rPr lang="en-IN" sz="1200" dirty="0">
                <a:latin typeface="Bahnschrift" panose="020B0502040204020203" pitchFamily="34" charset="0"/>
              </a:rPr>
              <a:t>Likes: 6,888</a:t>
            </a:r>
          </a:p>
          <a:p>
            <a:pPr algn="ctr"/>
            <a:r>
              <a:rPr lang="en-IN" sz="1200" dirty="0">
                <a:latin typeface="Bahnschrift" panose="020B0502040204020203" pitchFamily="34" charset="0"/>
              </a:rPr>
              <a:t>Comments: 1,185</a:t>
            </a:r>
          </a:p>
          <a:p>
            <a:pPr algn="ctr"/>
            <a:r>
              <a:rPr lang="en-IN" sz="1200" dirty="0">
                <a:latin typeface="Bahnschrift" panose="020B0502040204020203" pitchFamily="34" charset="0"/>
              </a:rPr>
              <a:t>Shares: 1,277</a:t>
            </a:r>
          </a:p>
        </p:txBody>
      </p:sp>
      <p:sp>
        <p:nvSpPr>
          <p:cNvPr id="20" name="TextBox 19">
            <a:extLst>
              <a:ext uri="{FF2B5EF4-FFF2-40B4-BE49-F238E27FC236}">
                <a16:creationId xmlns:a16="http://schemas.microsoft.com/office/drawing/2014/main" id="{5006B12A-4FB7-6A55-D65F-6C252BA126EA}"/>
              </a:ext>
            </a:extLst>
          </p:cNvPr>
          <p:cNvSpPr txBox="1"/>
          <p:nvPr/>
        </p:nvSpPr>
        <p:spPr>
          <a:xfrm>
            <a:off x="3294837" y="3517742"/>
            <a:ext cx="2574744" cy="276999"/>
          </a:xfrm>
          <a:prstGeom prst="rect">
            <a:avLst/>
          </a:prstGeom>
          <a:noFill/>
        </p:spPr>
        <p:txBody>
          <a:bodyPr wrap="none" rtlCol="0">
            <a:spAutoFit/>
          </a:bodyPr>
          <a:lstStyle/>
          <a:p>
            <a:r>
              <a:rPr lang="en-IN" sz="1200" dirty="0">
                <a:latin typeface="Bahnschrift" panose="020B0502040204020203" pitchFamily="34" charset="0"/>
              </a:rPr>
              <a:t>5.7K   1.2K       28       5         3        2</a:t>
            </a:r>
          </a:p>
        </p:txBody>
      </p:sp>
      <p:sp>
        <p:nvSpPr>
          <p:cNvPr id="21" name="TextBox 20">
            <a:extLst>
              <a:ext uri="{FF2B5EF4-FFF2-40B4-BE49-F238E27FC236}">
                <a16:creationId xmlns:a16="http://schemas.microsoft.com/office/drawing/2014/main" id="{8FBDC81E-B16D-B514-F803-2C4A7395B499}"/>
              </a:ext>
            </a:extLst>
          </p:cNvPr>
          <p:cNvSpPr txBox="1"/>
          <p:nvPr/>
        </p:nvSpPr>
        <p:spPr>
          <a:xfrm>
            <a:off x="223321" y="6169486"/>
            <a:ext cx="2689339" cy="577081"/>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8"/>
              </a:rPr>
              <a:t>https://www.facebook.com/527851522045630/videos/2517039611813344</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22" name="TextBox 21">
            <a:extLst>
              <a:ext uri="{FF2B5EF4-FFF2-40B4-BE49-F238E27FC236}">
                <a16:creationId xmlns:a16="http://schemas.microsoft.com/office/drawing/2014/main" id="{3627ABC6-285A-B296-02BA-FC8305B1F7B9}"/>
              </a:ext>
            </a:extLst>
          </p:cNvPr>
          <p:cNvSpPr txBox="1"/>
          <p:nvPr/>
        </p:nvSpPr>
        <p:spPr>
          <a:xfrm>
            <a:off x="3353484" y="6157945"/>
            <a:ext cx="2689339" cy="600164"/>
          </a:xfrm>
          <a:prstGeom prst="rect">
            <a:avLst/>
          </a:prstGeom>
          <a:noFill/>
        </p:spPr>
        <p:txBody>
          <a:bodyPr wrap="square" rtlCol="0" anchor="ctr">
            <a:spAutoFit/>
          </a:bodyPr>
          <a:lstStyle/>
          <a:p>
            <a:pPr algn="ctr"/>
            <a:r>
              <a:rPr lang="en-IN" sz="1100" b="1" dirty="0">
                <a:latin typeface="Bahnschrift" panose="020B0502040204020203" pitchFamily="34" charset="0"/>
              </a:rPr>
              <a:t>Link:</a:t>
            </a:r>
            <a:r>
              <a:rPr lang="en-IN" sz="1100" dirty="0">
                <a:latin typeface="Bahnschrift" panose="020B0502040204020203" pitchFamily="34" charset="0"/>
              </a:rPr>
              <a:t> </a:t>
            </a:r>
            <a:r>
              <a:rPr lang="en-IN" sz="1100" dirty="0">
                <a:latin typeface="Bahnschrift" panose="020B0502040204020203" pitchFamily="34" charset="0"/>
                <a:hlinkClick r:id="rId9"/>
              </a:rPr>
              <a:t>https://www.facebook.com/558659898955822/videos/534246705749051</a:t>
            </a:r>
            <a:r>
              <a:rPr lang="en-IN" sz="1100" dirty="0">
                <a:latin typeface="Bahnschrift" panose="020B0502040204020203" pitchFamily="34" charset="0"/>
              </a:rPr>
              <a:t> </a:t>
            </a:r>
            <a:endParaRPr lang="en-IN" sz="1100" i="0" u="none" strike="noStrike" dirty="0">
              <a:solidFill>
                <a:srgbClr val="000000"/>
              </a:solidFill>
              <a:effectLst/>
              <a:highlight>
                <a:srgbClr val="92D050"/>
              </a:highlight>
              <a:latin typeface="Bahnschrift" panose="020B0502040204020203" pitchFamily="34" charset="0"/>
            </a:endParaRPr>
          </a:p>
        </p:txBody>
      </p:sp>
      <p:pic>
        <p:nvPicPr>
          <p:cNvPr id="23" name="Picture 22">
            <a:extLst>
              <a:ext uri="{FF2B5EF4-FFF2-40B4-BE49-F238E27FC236}">
                <a16:creationId xmlns:a16="http://schemas.microsoft.com/office/drawing/2014/main" id="{B1A4AA0C-33B8-1431-AFDA-2391DD16035C}"/>
              </a:ext>
            </a:extLst>
          </p:cNvPr>
          <p:cNvPicPr preferRelativeResize="0">
            <a:picLocks/>
          </p:cNvPicPr>
          <p:nvPr/>
        </p:nvPicPr>
        <p:blipFill>
          <a:blip r:embed="rId10">
            <a:extLst>
              <a:ext uri="{28A0092B-C50C-407E-A947-70E740481C1C}">
                <a14:useLocalDpi xmlns:a14="http://schemas.microsoft.com/office/drawing/2010/main" val="0"/>
              </a:ext>
            </a:extLst>
          </a:blip>
          <a:srcRect/>
          <a:stretch/>
        </p:blipFill>
        <p:spPr>
          <a:xfrm>
            <a:off x="6533719" y="1497647"/>
            <a:ext cx="2230490" cy="1530578"/>
          </a:xfrm>
          <a:prstGeom prst="rect">
            <a:avLst/>
          </a:prstGeom>
        </p:spPr>
      </p:pic>
      <p:pic>
        <p:nvPicPr>
          <p:cNvPr id="24" name="Picture 23">
            <a:extLst>
              <a:ext uri="{FF2B5EF4-FFF2-40B4-BE49-F238E27FC236}">
                <a16:creationId xmlns:a16="http://schemas.microsoft.com/office/drawing/2014/main" id="{DE2A3D58-58CD-5180-B894-719DCACC9001}"/>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6291428" y="3161071"/>
            <a:ext cx="2736000" cy="468000"/>
          </a:xfrm>
          <a:prstGeom prst="rect">
            <a:avLst/>
          </a:prstGeom>
        </p:spPr>
      </p:pic>
      <p:sp>
        <p:nvSpPr>
          <p:cNvPr id="25" name="TextBox 24">
            <a:extLst>
              <a:ext uri="{FF2B5EF4-FFF2-40B4-BE49-F238E27FC236}">
                <a16:creationId xmlns:a16="http://schemas.microsoft.com/office/drawing/2014/main" id="{14872954-046F-8BEC-3F87-87156BA60070}"/>
              </a:ext>
            </a:extLst>
          </p:cNvPr>
          <p:cNvSpPr txBox="1"/>
          <p:nvPr/>
        </p:nvSpPr>
        <p:spPr>
          <a:xfrm>
            <a:off x="6368986" y="3935933"/>
            <a:ext cx="2642400" cy="830997"/>
          </a:xfrm>
          <a:prstGeom prst="rect">
            <a:avLst/>
          </a:prstGeom>
          <a:noFill/>
        </p:spPr>
        <p:txBody>
          <a:bodyPr wrap="square" rtlCol="0">
            <a:spAutoFit/>
          </a:bodyPr>
          <a:lstStyle/>
          <a:p>
            <a:r>
              <a:rPr lang="en-IN" sz="1200" b="1" dirty="0">
                <a:latin typeface="Bahnschrift" panose="020B0502040204020203" pitchFamily="34" charset="0"/>
              </a:rPr>
              <a:t>Video</a:t>
            </a:r>
            <a:r>
              <a:rPr lang="en-IN" sz="1200" dirty="0">
                <a:latin typeface="Bahnschrift" panose="020B0502040204020203" pitchFamily="34" charset="0"/>
              </a:rPr>
              <a:t>: </a:t>
            </a:r>
            <a:r>
              <a:rPr lang="en-US" sz="1200" b="0" i="0" dirty="0">
                <a:solidFill>
                  <a:srgbClr val="050505"/>
                </a:solidFill>
                <a:effectLst/>
                <a:highlight>
                  <a:srgbClr val="FFFFFF"/>
                </a:highlight>
                <a:latin typeface="Bahnschrift" panose="020B0502040204020203" pitchFamily="34" charset="0"/>
              </a:rPr>
              <a:t>Press meeting of Shri </a:t>
            </a:r>
            <a:r>
              <a:rPr lang="en-US" sz="1200" b="0" i="0" dirty="0" err="1">
                <a:solidFill>
                  <a:srgbClr val="050505"/>
                </a:solidFill>
                <a:effectLst/>
                <a:highlight>
                  <a:srgbClr val="FFFFFF"/>
                </a:highlight>
                <a:latin typeface="Bahnschrift" panose="020B0502040204020203" pitchFamily="34" charset="0"/>
              </a:rPr>
              <a:t>Adhir</a:t>
            </a:r>
            <a:r>
              <a:rPr lang="en-US" sz="1200" b="0" i="0" dirty="0">
                <a:solidFill>
                  <a:srgbClr val="050505"/>
                </a:solidFill>
                <a:effectLst/>
                <a:highlight>
                  <a:srgbClr val="FFFFFF"/>
                </a:highlight>
                <a:latin typeface="Bahnschrift" panose="020B0502040204020203" pitchFamily="34" charset="0"/>
              </a:rPr>
              <a:t> Ranjan Chowdhury, President of West Bengal Pradesh Congress from Murshidabad</a:t>
            </a:r>
            <a:endParaRPr lang="en-IN" sz="1200" dirty="0">
              <a:latin typeface="Bahnschrift" panose="020B0502040204020203" pitchFamily="34" charset="0"/>
            </a:endParaRPr>
          </a:p>
        </p:txBody>
      </p:sp>
      <p:sp>
        <p:nvSpPr>
          <p:cNvPr id="26" name="TextBox 25">
            <a:extLst>
              <a:ext uri="{FF2B5EF4-FFF2-40B4-BE49-F238E27FC236}">
                <a16:creationId xmlns:a16="http://schemas.microsoft.com/office/drawing/2014/main" id="{0E0FF532-7AEA-3345-D2D4-0387972227E7}"/>
              </a:ext>
            </a:extLst>
          </p:cNvPr>
          <p:cNvSpPr txBox="1"/>
          <p:nvPr/>
        </p:nvSpPr>
        <p:spPr>
          <a:xfrm>
            <a:off x="6682803" y="5250295"/>
            <a:ext cx="1960793" cy="923330"/>
          </a:xfrm>
          <a:prstGeom prst="rect">
            <a:avLst/>
          </a:prstGeom>
          <a:noFill/>
        </p:spPr>
        <p:txBody>
          <a:bodyPr wrap="none" rtlCol="0">
            <a:spAutoFit/>
          </a:bodyPr>
          <a:lstStyle/>
          <a:p>
            <a:r>
              <a:rPr lang="en-IN" b="1" dirty="0">
                <a:latin typeface="Bahnschrift" panose="020B0502040204020203" pitchFamily="34" charset="0"/>
              </a:rPr>
              <a:t>Engagement: 589</a:t>
            </a:r>
            <a:endParaRPr lang="en-IN" dirty="0">
              <a:latin typeface="Bahnschrift" panose="020B0502040204020203" pitchFamily="34" charset="0"/>
            </a:endParaRPr>
          </a:p>
          <a:p>
            <a:pPr algn="ctr"/>
            <a:r>
              <a:rPr lang="en-IN" sz="1200" dirty="0">
                <a:latin typeface="Bahnschrift" panose="020B0502040204020203" pitchFamily="34" charset="0"/>
              </a:rPr>
              <a:t>Likes: 515</a:t>
            </a:r>
          </a:p>
          <a:p>
            <a:pPr algn="ctr"/>
            <a:r>
              <a:rPr lang="en-IN" sz="1200" dirty="0">
                <a:latin typeface="Bahnschrift" panose="020B0502040204020203" pitchFamily="34" charset="0"/>
              </a:rPr>
              <a:t>Comments: 18</a:t>
            </a:r>
          </a:p>
          <a:p>
            <a:pPr algn="ctr"/>
            <a:r>
              <a:rPr lang="en-IN" sz="1200" dirty="0">
                <a:latin typeface="Bahnschrift" panose="020B0502040204020203" pitchFamily="34" charset="0"/>
              </a:rPr>
              <a:t>Shares: 56</a:t>
            </a:r>
          </a:p>
        </p:txBody>
      </p:sp>
      <p:sp>
        <p:nvSpPr>
          <p:cNvPr id="27" name="TextBox 26">
            <a:extLst>
              <a:ext uri="{FF2B5EF4-FFF2-40B4-BE49-F238E27FC236}">
                <a16:creationId xmlns:a16="http://schemas.microsoft.com/office/drawing/2014/main" id="{B9EA72F6-8EAD-A4D5-5335-0FB0A6214484}"/>
              </a:ext>
            </a:extLst>
          </p:cNvPr>
          <p:cNvSpPr txBox="1"/>
          <p:nvPr/>
        </p:nvSpPr>
        <p:spPr>
          <a:xfrm>
            <a:off x="6303048" y="6146403"/>
            <a:ext cx="2689339" cy="600164"/>
          </a:xfrm>
          <a:prstGeom prst="rect">
            <a:avLst/>
          </a:prstGeom>
          <a:noFill/>
        </p:spPr>
        <p:txBody>
          <a:bodyPr wrap="square" rtlCol="0" anchor="ctr">
            <a:spAutoFit/>
          </a:bodyPr>
          <a:lstStyle/>
          <a:p>
            <a:pPr algn="ctr"/>
            <a:r>
              <a:rPr lang="en-IN" sz="1100" b="1" dirty="0">
                <a:latin typeface="Bahnschrift" panose="020B0502040204020203" pitchFamily="34" charset="0"/>
              </a:rPr>
              <a:t>Link:</a:t>
            </a:r>
            <a:r>
              <a:rPr lang="en-IN" sz="1100" dirty="0">
                <a:latin typeface="Bahnschrift" panose="020B0502040204020203" pitchFamily="34" charset="0"/>
              </a:rPr>
              <a:t> </a:t>
            </a:r>
            <a:r>
              <a:rPr lang="en-IN" sz="1100" dirty="0">
                <a:latin typeface="Bahnschrift" panose="020B0502040204020203" pitchFamily="34" charset="0"/>
                <a:hlinkClick r:id="rId11"/>
              </a:rPr>
              <a:t>https://www.facebook.com/416209120551655/videos/1971653976611960</a:t>
            </a:r>
            <a:r>
              <a:rPr lang="en-IN" sz="1100" dirty="0">
                <a:latin typeface="Bahnschrift" panose="020B0502040204020203" pitchFamily="34" charset="0"/>
              </a:rPr>
              <a:t> </a:t>
            </a:r>
            <a:endParaRPr lang="en-IN" sz="1100" i="0" u="none" strike="noStrike" dirty="0">
              <a:solidFill>
                <a:srgbClr val="000000"/>
              </a:solidFill>
              <a:effectLst/>
              <a:highlight>
                <a:srgbClr val="92D050"/>
              </a:highlight>
              <a:latin typeface="Bahnschrift" panose="020B0502040204020203" pitchFamily="34" charset="0"/>
            </a:endParaRPr>
          </a:p>
        </p:txBody>
      </p:sp>
      <p:pic>
        <p:nvPicPr>
          <p:cNvPr id="28" name="Picture 27">
            <a:extLst>
              <a:ext uri="{FF2B5EF4-FFF2-40B4-BE49-F238E27FC236}">
                <a16:creationId xmlns:a16="http://schemas.microsoft.com/office/drawing/2014/main" id="{80684613-6C3F-CD0C-8A79-0551BDA3592D}"/>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9439291" y="1524600"/>
            <a:ext cx="2529722" cy="1487522"/>
          </a:xfrm>
          <a:prstGeom prst="rect">
            <a:avLst/>
          </a:prstGeom>
        </p:spPr>
      </p:pic>
      <p:sp>
        <p:nvSpPr>
          <p:cNvPr id="29" name="TextBox 28">
            <a:extLst>
              <a:ext uri="{FF2B5EF4-FFF2-40B4-BE49-F238E27FC236}">
                <a16:creationId xmlns:a16="http://schemas.microsoft.com/office/drawing/2014/main" id="{6E59E6E1-C797-0BE1-1EA1-5C704C782D09}"/>
              </a:ext>
            </a:extLst>
          </p:cNvPr>
          <p:cNvSpPr txBox="1"/>
          <p:nvPr/>
        </p:nvSpPr>
        <p:spPr>
          <a:xfrm>
            <a:off x="6318550" y="3542997"/>
            <a:ext cx="2613216" cy="276999"/>
          </a:xfrm>
          <a:prstGeom prst="rect">
            <a:avLst/>
          </a:prstGeom>
          <a:noFill/>
        </p:spPr>
        <p:txBody>
          <a:bodyPr wrap="none" rtlCol="0">
            <a:spAutoFit/>
          </a:bodyPr>
          <a:lstStyle/>
          <a:p>
            <a:r>
              <a:rPr lang="en-IN" sz="1200" dirty="0">
                <a:latin typeface="Bahnschrift" panose="020B0502040204020203" pitchFamily="34" charset="0"/>
              </a:rPr>
              <a:t>490      21         3         0        0         1</a:t>
            </a:r>
          </a:p>
        </p:txBody>
      </p:sp>
      <p:pic>
        <p:nvPicPr>
          <p:cNvPr id="30" name="Picture 29">
            <a:extLst>
              <a:ext uri="{FF2B5EF4-FFF2-40B4-BE49-F238E27FC236}">
                <a16:creationId xmlns:a16="http://schemas.microsoft.com/office/drawing/2014/main" id="{133D5879-4022-725D-014E-977E4A9E53AE}"/>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9344090" y="3165680"/>
            <a:ext cx="2736000" cy="468000"/>
          </a:xfrm>
          <a:prstGeom prst="rect">
            <a:avLst/>
          </a:prstGeom>
        </p:spPr>
      </p:pic>
      <p:sp>
        <p:nvSpPr>
          <p:cNvPr id="31" name="TextBox 30">
            <a:extLst>
              <a:ext uri="{FF2B5EF4-FFF2-40B4-BE49-F238E27FC236}">
                <a16:creationId xmlns:a16="http://schemas.microsoft.com/office/drawing/2014/main" id="{6D58FBCA-10D8-8125-3520-DA6F047392EA}"/>
              </a:ext>
            </a:extLst>
          </p:cNvPr>
          <p:cNvSpPr txBox="1"/>
          <p:nvPr/>
        </p:nvSpPr>
        <p:spPr>
          <a:xfrm>
            <a:off x="9371212" y="3547606"/>
            <a:ext cx="2605200" cy="276999"/>
          </a:xfrm>
          <a:prstGeom prst="rect">
            <a:avLst/>
          </a:prstGeom>
          <a:noFill/>
        </p:spPr>
        <p:txBody>
          <a:bodyPr wrap="none" rtlCol="0">
            <a:spAutoFit/>
          </a:bodyPr>
          <a:lstStyle/>
          <a:p>
            <a:r>
              <a:rPr lang="en-IN" sz="1200" dirty="0">
                <a:latin typeface="Bahnschrift" panose="020B0502040204020203" pitchFamily="34" charset="0"/>
              </a:rPr>
              <a:t> 3K      1.1K       6         6         0         1</a:t>
            </a:r>
          </a:p>
        </p:txBody>
      </p:sp>
      <p:sp>
        <p:nvSpPr>
          <p:cNvPr id="33" name="TextBox 32">
            <a:extLst>
              <a:ext uri="{FF2B5EF4-FFF2-40B4-BE49-F238E27FC236}">
                <a16:creationId xmlns:a16="http://schemas.microsoft.com/office/drawing/2014/main" id="{E27022B1-CAC1-5EDC-D52D-573AE8FDBAFD}"/>
              </a:ext>
            </a:extLst>
          </p:cNvPr>
          <p:cNvSpPr txBox="1"/>
          <p:nvPr/>
        </p:nvSpPr>
        <p:spPr>
          <a:xfrm>
            <a:off x="9761030" y="5212529"/>
            <a:ext cx="2114681" cy="923330"/>
          </a:xfrm>
          <a:prstGeom prst="rect">
            <a:avLst/>
          </a:prstGeom>
          <a:noFill/>
        </p:spPr>
        <p:txBody>
          <a:bodyPr wrap="none" rtlCol="0">
            <a:spAutoFit/>
          </a:bodyPr>
          <a:lstStyle/>
          <a:p>
            <a:r>
              <a:rPr lang="en-IN" b="1" dirty="0">
                <a:latin typeface="Bahnschrift" panose="020B0502040204020203" pitchFamily="34" charset="0"/>
              </a:rPr>
              <a:t>Engagement: 6,662</a:t>
            </a:r>
            <a:endParaRPr lang="en-IN" dirty="0">
              <a:latin typeface="Bahnschrift" panose="020B0502040204020203" pitchFamily="34" charset="0"/>
            </a:endParaRPr>
          </a:p>
          <a:p>
            <a:pPr algn="ctr"/>
            <a:r>
              <a:rPr lang="en-IN" sz="1200" dirty="0">
                <a:latin typeface="Bahnschrift" panose="020B0502040204020203" pitchFamily="34" charset="0"/>
              </a:rPr>
              <a:t>Likes: 4,135</a:t>
            </a:r>
          </a:p>
          <a:p>
            <a:pPr algn="ctr"/>
            <a:r>
              <a:rPr lang="en-IN" sz="1200" dirty="0">
                <a:latin typeface="Bahnschrift" panose="020B0502040204020203" pitchFamily="34" charset="0"/>
              </a:rPr>
              <a:t>Comments: 603</a:t>
            </a:r>
          </a:p>
          <a:p>
            <a:pPr algn="ctr"/>
            <a:r>
              <a:rPr lang="en-IN" sz="1200" dirty="0">
                <a:latin typeface="Bahnschrift" panose="020B0502040204020203" pitchFamily="34" charset="0"/>
              </a:rPr>
              <a:t>Shares: 1,924</a:t>
            </a:r>
          </a:p>
        </p:txBody>
      </p:sp>
      <p:sp>
        <p:nvSpPr>
          <p:cNvPr id="34" name="TextBox 33">
            <a:extLst>
              <a:ext uri="{FF2B5EF4-FFF2-40B4-BE49-F238E27FC236}">
                <a16:creationId xmlns:a16="http://schemas.microsoft.com/office/drawing/2014/main" id="{35C29FCF-7292-ECBA-E74F-C07EC6566E4C}"/>
              </a:ext>
            </a:extLst>
          </p:cNvPr>
          <p:cNvSpPr txBox="1"/>
          <p:nvPr/>
        </p:nvSpPr>
        <p:spPr>
          <a:xfrm>
            <a:off x="9447135" y="6169486"/>
            <a:ext cx="2689339" cy="600164"/>
          </a:xfrm>
          <a:prstGeom prst="rect">
            <a:avLst/>
          </a:prstGeom>
          <a:noFill/>
        </p:spPr>
        <p:txBody>
          <a:bodyPr wrap="square" rtlCol="0" anchor="ctr">
            <a:spAutoFit/>
          </a:bodyPr>
          <a:lstStyle/>
          <a:p>
            <a:pPr algn="ctr"/>
            <a:r>
              <a:rPr lang="en-IN" sz="1100" b="1" dirty="0">
                <a:latin typeface="Bahnschrift" panose="020B0502040204020203" pitchFamily="34" charset="0"/>
              </a:rPr>
              <a:t>Link:</a:t>
            </a:r>
            <a:r>
              <a:rPr lang="en-IN" sz="1100" dirty="0">
                <a:latin typeface="Bahnschrift" panose="020B0502040204020203" pitchFamily="34" charset="0"/>
              </a:rPr>
              <a:t> </a:t>
            </a:r>
            <a:r>
              <a:rPr lang="en-IN" sz="1100" dirty="0">
                <a:latin typeface="Bahnschrift" panose="020B0502040204020203" pitchFamily="34" charset="0"/>
                <a:hlinkClick r:id="rId13"/>
              </a:rPr>
              <a:t>https://www.facebook.com/555270622626045/videos/1221958968987859</a:t>
            </a:r>
            <a:r>
              <a:rPr lang="en-IN" sz="1100" dirty="0">
                <a:latin typeface="Bahnschrift" panose="020B0502040204020203" pitchFamily="34" charset="0"/>
              </a:rPr>
              <a:t> </a:t>
            </a:r>
            <a:endParaRPr lang="en-IN" sz="1100" i="0" u="none" strike="noStrike" dirty="0">
              <a:solidFill>
                <a:srgbClr val="000000"/>
              </a:solidFill>
              <a:effectLst/>
              <a:highlight>
                <a:srgbClr val="92D050"/>
              </a:highlight>
              <a:latin typeface="Bahnschrift" panose="020B0502040204020203" pitchFamily="34" charset="0"/>
            </a:endParaRPr>
          </a:p>
        </p:txBody>
      </p:sp>
      <p:sp>
        <p:nvSpPr>
          <p:cNvPr id="35" name="TextBox 34">
            <a:extLst>
              <a:ext uri="{FF2B5EF4-FFF2-40B4-BE49-F238E27FC236}">
                <a16:creationId xmlns:a16="http://schemas.microsoft.com/office/drawing/2014/main" id="{0CBE0E4D-B795-A2D0-94E9-83F7031DB909}"/>
              </a:ext>
            </a:extLst>
          </p:cNvPr>
          <p:cNvSpPr txBox="1"/>
          <p:nvPr/>
        </p:nvSpPr>
        <p:spPr>
          <a:xfrm>
            <a:off x="9419170" y="3935934"/>
            <a:ext cx="2642400" cy="276999"/>
          </a:xfrm>
          <a:prstGeom prst="rect">
            <a:avLst/>
          </a:prstGeom>
          <a:noFill/>
        </p:spPr>
        <p:txBody>
          <a:bodyPr wrap="square" rtlCol="0">
            <a:spAutoFit/>
          </a:bodyPr>
          <a:lstStyle/>
          <a:p>
            <a:pPr algn="ctr"/>
            <a:r>
              <a:rPr lang="en-IN" sz="1200" b="1" dirty="0">
                <a:latin typeface="Bahnschrift" panose="020B0502040204020203" pitchFamily="34" charset="0"/>
              </a:rPr>
              <a:t>Live Video</a:t>
            </a:r>
            <a:endParaRPr lang="en-IN" sz="1200" dirty="0">
              <a:latin typeface="Bahnschrift" panose="020B0502040204020203" pitchFamily="34" charset="0"/>
            </a:endParaRPr>
          </a:p>
        </p:txBody>
      </p:sp>
      <p:sp>
        <p:nvSpPr>
          <p:cNvPr id="36" name="Slide Number Placeholder 35">
            <a:extLst>
              <a:ext uri="{FF2B5EF4-FFF2-40B4-BE49-F238E27FC236}">
                <a16:creationId xmlns:a16="http://schemas.microsoft.com/office/drawing/2014/main" id="{B87E3762-6670-5FA7-EF08-0D0D461D2261}"/>
              </a:ext>
            </a:extLst>
          </p:cNvPr>
          <p:cNvSpPr>
            <a:spLocks noGrp="1"/>
          </p:cNvSpPr>
          <p:nvPr>
            <p:ph type="sldNum" sz="quarter" idx="7"/>
          </p:nvPr>
        </p:nvSpPr>
        <p:spPr/>
        <p:txBody>
          <a:bodyPr/>
          <a:lstStyle/>
          <a:p>
            <a:fld id="{B6F15528-21DE-4FAA-801E-634DDDAF4B2B}" type="slidenum">
              <a:rPr lang="en-US" smtClean="0"/>
              <a:t>29</a:t>
            </a:fld>
            <a:endParaRPr lang="en-US"/>
          </a:p>
        </p:txBody>
      </p:sp>
    </p:spTree>
    <p:extLst>
      <p:ext uri="{BB962C8B-B14F-4D97-AF65-F5344CB8AC3E}">
        <p14:creationId xmlns:p14="http://schemas.microsoft.com/office/powerpoint/2010/main" val="245592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D21667-0F53-B011-DA13-D384E37200E3}"/>
              </a:ext>
            </a:extLst>
          </p:cNvPr>
          <p:cNvSpPr txBox="1"/>
          <p:nvPr/>
        </p:nvSpPr>
        <p:spPr>
          <a:xfrm>
            <a:off x="144379" y="224590"/>
            <a:ext cx="3749744" cy="646331"/>
          </a:xfrm>
          <a:prstGeom prst="rect">
            <a:avLst/>
          </a:prstGeom>
          <a:noFill/>
        </p:spPr>
        <p:txBody>
          <a:bodyPr wrap="none" rtlCol="0">
            <a:spAutoFit/>
          </a:bodyPr>
          <a:lstStyle/>
          <a:p>
            <a:r>
              <a:rPr lang="en-IN" sz="3600" dirty="0">
                <a:latin typeface="Bahnschrift" panose="020B0502040204020203" pitchFamily="34" charset="0"/>
              </a:rPr>
              <a:t>Table of Contents</a:t>
            </a:r>
          </a:p>
        </p:txBody>
      </p:sp>
      <p:graphicFrame>
        <p:nvGraphicFramePr>
          <p:cNvPr id="11" name="Table 10">
            <a:extLst>
              <a:ext uri="{FF2B5EF4-FFF2-40B4-BE49-F238E27FC236}">
                <a16:creationId xmlns:a16="http://schemas.microsoft.com/office/drawing/2014/main" id="{3649E074-0C88-A129-86AF-B35AB4EF639D}"/>
              </a:ext>
            </a:extLst>
          </p:cNvPr>
          <p:cNvGraphicFramePr>
            <a:graphicFrameLocks noGrp="1"/>
          </p:cNvGraphicFramePr>
          <p:nvPr>
            <p:extLst>
              <p:ext uri="{D42A27DB-BD31-4B8C-83A1-F6EECF244321}">
                <p14:modId xmlns:p14="http://schemas.microsoft.com/office/powerpoint/2010/main" val="1965681191"/>
              </p:ext>
            </p:extLst>
          </p:nvPr>
        </p:nvGraphicFramePr>
        <p:xfrm>
          <a:off x="0" y="1109844"/>
          <a:ext cx="12192000" cy="5667876"/>
        </p:xfrm>
        <a:graphic>
          <a:graphicData uri="http://schemas.openxmlformats.org/drawingml/2006/table">
            <a:tbl>
              <a:tblPr firstRow="1" bandRow="1">
                <a:tableStyleId>{5C22544A-7EE6-4342-B048-85BDC9FD1C3A}</a:tableStyleId>
              </a:tblPr>
              <a:tblGrid>
                <a:gridCol w="1814840">
                  <a:extLst>
                    <a:ext uri="{9D8B030D-6E8A-4147-A177-3AD203B41FA5}">
                      <a16:colId xmlns:a16="http://schemas.microsoft.com/office/drawing/2014/main" val="2800588858"/>
                    </a:ext>
                  </a:extLst>
                </a:gridCol>
                <a:gridCol w="3092207">
                  <a:extLst>
                    <a:ext uri="{9D8B030D-6E8A-4147-A177-3AD203B41FA5}">
                      <a16:colId xmlns:a16="http://schemas.microsoft.com/office/drawing/2014/main" val="1491090295"/>
                    </a:ext>
                  </a:extLst>
                </a:gridCol>
                <a:gridCol w="5358872">
                  <a:extLst>
                    <a:ext uri="{9D8B030D-6E8A-4147-A177-3AD203B41FA5}">
                      <a16:colId xmlns:a16="http://schemas.microsoft.com/office/drawing/2014/main" val="3812726494"/>
                    </a:ext>
                  </a:extLst>
                </a:gridCol>
                <a:gridCol w="1926081">
                  <a:extLst>
                    <a:ext uri="{9D8B030D-6E8A-4147-A177-3AD203B41FA5}">
                      <a16:colId xmlns:a16="http://schemas.microsoft.com/office/drawing/2014/main" val="251677622"/>
                    </a:ext>
                  </a:extLst>
                </a:gridCol>
              </a:tblGrid>
              <a:tr h="314882">
                <a:tc>
                  <a:txBody>
                    <a:bodyPr/>
                    <a:lstStyle/>
                    <a:p>
                      <a:pPr algn="ctr"/>
                      <a:r>
                        <a:rPr lang="en-IN" sz="1200" dirty="0">
                          <a:solidFill>
                            <a:schemeClr val="bg1"/>
                          </a:solidFill>
                          <a:latin typeface="Bahnschrift" panose="020B0502040204020203" pitchFamily="34" charset="0"/>
                        </a:rPr>
                        <a:t>Section</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tc>
                  <a:txBody>
                    <a:bodyPr/>
                    <a:lstStyle/>
                    <a:p>
                      <a:pPr algn="ctr"/>
                      <a:r>
                        <a:rPr lang="en-IN" sz="1200" dirty="0">
                          <a:latin typeface="Bahnschrift" panose="020B0502040204020203" pitchFamily="34" charset="0"/>
                        </a:rPr>
                        <a:t>Sub-Section</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tc>
                  <a:txBody>
                    <a:bodyPr/>
                    <a:lstStyle/>
                    <a:p>
                      <a:pPr algn="ctr"/>
                      <a:r>
                        <a:rPr lang="en-IN" sz="1200" dirty="0">
                          <a:latin typeface="Bahnschrift" panose="020B0502040204020203" pitchFamily="34" charset="0"/>
                        </a:rPr>
                        <a:t>Analysis</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tc>
                  <a:txBody>
                    <a:bodyPr/>
                    <a:lstStyle/>
                    <a:p>
                      <a:pPr algn="ctr"/>
                      <a:r>
                        <a:rPr lang="en-IN" sz="1200" dirty="0">
                          <a:latin typeface="Bahnschrift" panose="020B0502040204020203" pitchFamily="34" charset="0"/>
                        </a:rPr>
                        <a:t>Slide No.</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923206181"/>
                  </a:ext>
                </a:extLst>
              </a:tr>
              <a:tr h="314882">
                <a:tc rowSpan="17">
                  <a:txBody>
                    <a:bodyPr/>
                    <a:lstStyle/>
                    <a:p>
                      <a:pPr algn="ctr"/>
                      <a:r>
                        <a:rPr lang="en-US" sz="1200" dirty="0">
                          <a:solidFill>
                            <a:schemeClr val="tx1"/>
                          </a:solidFill>
                          <a:latin typeface="Bahnschrift" panose="020B0502040204020203" pitchFamily="34" charset="0"/>
                        </a:rPr>
                        <a:t>Section 2: </a:t>
                      </a:r>
                    </a:p>
                    <a:p>
                      <a:pPr algn="ctr"/>
                      <a:r>
                        <a:rPr kumimoji="0" lang="en-IN" sz="1200" b="0" i="0" u="none" strike="noStrike" kern="0" cap="none" spc="0" normalizeH="0" baseline="0" noProof="0" dirty="0">
                          <a:ln>
                            <a:noFill/>
                          </a:ln>
                          <a:solidFill>
                            <a:schemeClr val="tx1"/>
                          </a:solidFill>
                          <a:effectLst/>
                          <a:uLnTx/>
                          <a:uFillTx/>
                          <a:latin typeface="Bahnschrift" panose="020B0502040204020203" pitchFamily="34" charset="0"/>
                          <a:ea typeface="Cambria" panose="02040503050406030204" pitchFamily="18" charset="0"/>
                        </a:rPr>
                        <a:t>Overall State Leaders Summary</a:t>
                      </a:r>
                      <a:endParaRPr lang="en-US" sz="1200" dirty="0">
                        <a:solidFill>
                          <a:schemeClr val="tx1"/>
                        </a:solidFill>
                        <a:latin typeface="Bahnschrift" panose="020B0502040204020203" pitchFamily="34" charset="0"/>
                      </a:endParaRPr>
                    </a:p>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rowSpan="4">
                  <a:txBody>
                    <a:bodyPr/>
                    <a:lstStyle/>
                    <a:p>
                      <a:pPr algn="ctr"/>
                      <a:r>
                        <a:rPr lang="en-US" sz="1200" dirty="0">
                          <a:solidFill>
                            <a:schemeClr val="tx1"/>
                          </a:solidFill>
                          <a:latin typeface="Bahnschrift" panose="020B0502040204020203" pitchFamily="34" charset="0"/>
                        </a:rPr>
                        <a:t>Section 2.2: </a:t>
                      </a:r>
                    </a:p>
                    <a:p>
                      <a:pPr algn="ctr"/>
                      <a:r>
                        <a:rPr lang="en-US" sz="1200" dirty="0">
                          <a:solidFill>
                            <a:schemeClr val="tx1"/>
                          </a:solidFill>
                          <a:latin typeface="Bahnschrift" panose="020B0502040204020203" pitchFamily="34" charset="0"/>
                        </a:rPr>
                        <a:t>Top Leaders Pages Most Engaging Post</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2" action="ppaction://hlinksldjump"/>
                        </a:rPr>
                        <a:t>Facebook Top Leaders Most Engaging Post </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39</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92996419"/>
                  </a:ext>
                </a:extLst>
              </a:tr>
              <a:tr h="314882">
                <a:tc vMerge="1">
                  <a:txBody>
                    <a:bodyPr/>
                    <a:lstStyle/>
                    <a:p>
                      <a:endParaRPr lang="en-IN"/>
                    </a:p>
                  </a:txBody>
                  <a:tcP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3" action="ppaction://hlinksldjump"/>
                        </a:rPr>
                        <a:t>Twitter Top Leaders Most Engaging Post </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40</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71500752"/>
                  </a:ext>
                </a:extLst>
              </a:tr>
              <a:tr h="314882">
                <a:tc vMerge="1">
                  <a:txBody>
                    <a:bodyPr/>
                    <a:lstStyle/>
                    <a:p>
                      <a:endParaRPr lang="en-IN"/>
                    </a:p>
                  </a:txBody>
                  <a:tcP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4" action="ppaction://hlinksldjump"/>
                        </a:rPr>
                        <a:t>Instagram Top Leaders Most Engaging Post </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41</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8886584"/>
                  </a:ext>
                </a:extLst>
              </a:tr>
              <a:tr h="314882">
                <a:tc vMerge="1">
                  <a:txBody>
                    <a:bodyPr/>
                    <a:lstStyle/>
                    <a:p>
                      <a:endParaRPr lang="en-IN"/>
                    </a:p>
                  </a:txBody>
                  <a:tcP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5" action="ppaction://hlinksldjump"/>
                        </a:rPr>
                        <a:t>YouTube Top Leaders Most Engaging Post </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42</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2203544"/>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rowSpan="13">
                  <a:txBody>
                    <a:bodyPr/>
                    <a:lstStyle/>
                    <a:p>
                      <a:pPr algn="ctr"/>
                      <a:r>
                        <a:rPr lang="en-US" sz="1200" dirty="0">
                          <a:solidFill>
                            <a:schemeClr val="tx1"/>
                          </a:solidFill>
                          <a:latin typeface="Bahnschrift" panose="020B0502040204020203" pitchFamily="34" charset="0"/>
                        </a:rPr>
                        <a:t>Section 2.3: </a:t>
                      </a:r>
                    </a:p>
                    <a:p>
                      <a:pPr algn="ctr"/>
                      <a:r>
                        <a:rPr lang="en-US" sz="1200" dirty="0">
                          <a:solidFill>
                            <a:schemeClr val="tx1"/>
                          </a:solidFill>
                          <a:latin typeface="Bahnschrift" panose="020B0502040204020203" pitchFamily="34" charset="0"/>
                        </a:rPr>
                        <a:t>All Leaders Weekly Comparative Analysis</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6" action="ppaction://hlinksldjump"/>
                        </a:rPr>
                        <a:t>Facebook Followers and Activity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45</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86353345"/>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7" action="ppaction://hlinksldjump"/>
                        </a:rPr>
                        <a:t>Facebook Activity and Views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46</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1235997"/>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8" action="ppaction://hlinksldjump"/>
                        </a:rPr>
                        <a:t>Facebook Engagement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47</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08181411"/>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9" action="ppaction://hlinksldjump"/>
                        </a:rPr>
                        <a:t>Twitter Followers and Activity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49</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6120303"/>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10" action="ppaction://hlinksldjump"/>
                        </a:rPr>
                        <a:t>Twitter Activity and Views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50</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62082398"/>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11" action="ppaction://hlinksldjump"/>
                        </a:rPr>
                        <a:t>Twitter Engagement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51</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7763051"/>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endParaRPr lang="en-IN"/>
                    </a:p>
                  </a:txBody>
                  <a:tcP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12" action="ppaction://hlinksldjump"/>
                        </a:rPr>
                        <a:t>Twitter Impression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52</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61453"/>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13" action="ppaction://hlinksldjump"/>
                        </a:rPr>
                        <a:t>Instagram Followers and Activity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54</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75047058"/>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14" action="ppaction://hlinksldjump"/>
                        </a:rPr>
                        <a:t>Instagram Activity and Views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55</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4801468"/>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15" action="ppaction://hlinksldjump"/>
                        </a:rPr>
                        <a:t>Instagram Engagement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56</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01918654"/>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16" action="ppaction://hlinksldjump"/>
                        </a:rPr>
                        <a:t>YouTube Followers and Activity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58</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8956912"/>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17" action="ppaction://hlinksldjump"/>
                        </a:rPr>
                        <a:t>YouTube Activity and Views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59</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01004442"/>
                  </a:ext>
                </a:extLst>
              </a:tr>
              <a:tr h="314882">
                <a:tc vMerge="1">
                  <a:txBody>
                    <a:bodyPr/>
                    <a:lstStyle/>
                    <a:p>
                      <a:pPr algn="ctr"/>
                      <a:endParaRPr lang="en-IN" sz="900" dirty="0">
                        <a:solidFill>
                          <a:schemeClr val="bg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vMerge="1">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a:r>
                        <a:rPr lang="en-IN" sz="1200" dirty="0">
                          <a:solidFill>
                            <a:schemeClr val="tx1"/>
                          </a:solidFill>
                          <a:latin typeface="Bahnschrift" panose="020B0502040204020203" pitchFamily="34" charset="0"/>
                          <a:hlinkClick r:id="rId18" action="ppaction://hlinksldjump"/>
                        </a:rPr>
                        <a:t>YouTube Engagement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60</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44487150"/>
                  </a:ext>
                </a:extLst>
              </a:tr>
            </a:tbl>
          </a:graphicData>
        </a:graphic>
      </p:graphicFrame>
      <p:sp>
        <p:nvSpPr>
          <p:cNvPr id="4" name="Slide Number Placeholder 3">
            <a:extLst>
              <a:ext uri="{FF2B5EF4-FFF2-40B4-BE49-F238E27FC236}">
                <a16:creationId xmlns:a16="http://schemas.microsoft.com/office/drawing/2014/main" id="{FEC66EB6-5C56-1735-D6CC-F857FE1F144F}"/>
              </a:ext>
            </a:extLst>
          </p:cNvPr>
          <p:cNvSpPr>
            <a:spLocks noGrp="1"/>
          </p:cNvSpPr>
          <p:nvPr>
            <p:ph type="sldNum" sz="quarter" idx="7"/>
          </p:nvPr>
        </p:nvSpPr>
        <p:spPr/>
        <p:txBody>
          <a:bodyPr/>
          <a:lstStyle/>
          <a:p>
            <a:fld id="{B6F15528-21DE-4FAA-801E-634DDDAF4B2B}" type="slidenum">
              <a:rPr lang="en-US" smtClean="0"/>
              <a:t>3</a:t>
            </a:fld>
            <a:endParaRPr lang="en-US"/>
          </a:p>
        </p:txBody>
      </p:sp>
    </p:spTree>
    <p:extLst>
      <p:ext uri="{BB962C8B-B14F-4D97-AF65-F5344CB8AC3E}">
        <p14:creationId xmlns:p14="http://schemas.microsoft.com/office/powerpoint/2010/main" val="182033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3907B877-9A06-A247-7C6F-DA8CF3E60291}"/>
              </a:ext>
            </a:extLst>
          </p:cNvPr>
          <p:cNvSpPr txBox="1">
            <a:spLocks/>
          </p:cNvSpPr>
          <p:nvPr/>
        </p:nvSpPr>
        <p:spPr>
          <a:xfrm>
            <a:off x="963111" y="272203"/>
            <a:ext cx="8242911" cy="566181"/>
          </a:xfrm>
          <a:prstGeom prst="rect">
            <a:avLst/>
          </a:prstGeom>
        </p:spPr>
        <p:txBody>
          <a:bodyPr vert="horz" wrap="square" lIns="0" tIns="12065" rIns="0" bIns="0" rtlCol="0" anchor="ctr">
            <a:spAutoFit/>
          </a:bodyPr>
          <a:lstStyle>
            <a:lvl1pPr>
              <a:defRPr sz="4800" b="0" i="0">
                <a:solidFill>
                  <a:schemeClr val="bg1"/>
                </a:solidFill>
                <a:latin typeface="Bahnschrift"/>
                <a:ea typeface="+mj-ea"/>
                <a:cs typeface="Bahnschrift"/>
              </a:defRPr>
            </a:lvl1pPr>
          </a:lstStyle>
          <a:p>
            <a:pPr marL="12700" algn="ctr">
              <a:spcBef>
                <a:spcPts val="95"/>
              </a:spcBef>
              <a:tabLst>
                <a:tab pos="405765" algn="l"/>
                <a:tab pos="901065" algn="l"/>
                <a:tab pos="1586230" algn="l"/>
              </a:tabLst>
            </a:pPr>
            <a:r>
              <a:rPr lang="en-US" sz="3600" kern="0" spc="-10" dirty="0">
                <a:solidFill>
                  <a:schemeClr val="tx1"/>
                </a:solidFill>
              </a:rPr>
              <a:t>Party Official Pages Most Engaging Post</a:t>
            </a:r>
          </a:p>
        </p:txBody>
      </p:sp>
      <p:pic>
        <p:nvPicPr>
          <p:cNvPr id="6" name="Picture 5">
            <a:extLst>
              <a:ext uri="{FF2B5EF4-FFF2-40B4-BE49-F238E27FC236}">
                <a16:creationId xmlns:a16="http://schemas.microsoft.com/office/drawing/2014/main" id="{B0AC7F28-239D-2695-89D2-733D1D886E5E}"/>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sp>
        <p:nvSpPr>
          <p:cNvPr id="8" name="TextBox 7">
            <a:extLst>
              <a:ext uri="{FF2B5EF4-FFF2-40B4-BE49-F238E27FC236}">
                <a16:creationId xmlns:a16="http://schemas.microsoft.com/office/drawing/2014/main" id="{D24AFA41-F92A-C1E2-B367-9091C27425D2}"/>
              </a:ext>
            </a:extLst>
          </p:cNvPr>
          <p:cNvSpPr txBox="1"/>
          <p:nvPr/>
        </p:nvSpPr>
        <p:spPr>
          <a:xfrm>
            <a:off x="1290510" y="1195199"/>
            <a:ext cx="554960" cy="307777"/>
          </a:xfrm>
          <a:prstGeom prst="rect">
            <a:avLst/>
          </a:prstGeom>
          <a:noFill/>
        </p:spPr>
        <p:txBody>
          <a:bodyPr wrap="none" rtlCol="0">
            <a:spAutoFit/>
          </a:bodyPr>
          <a:lstStyle/>
          <a:p>
            <a:r>
              <a:rPr lang="en-IN" sz="1400" dirty="0">
                <a:latin typeface="Bahnschrift" panose="020B0502040204020203" pitchFamily="34" charset="0"/>
              </a:rPr>
              <a:t>AITC</a:t>
            </a:r>
          </a:p>
        </p:txBody>
      </p:sp>
      <p:sp>
        <p:nvSpPr>
          <p:cNvPr id="9" name="TextBox 8">
            <a:extLst>
              <a:ext uri="{FF2B5EF4-FFF2-40B4-BE49-F238E27FC236}">
                <a16:creationId xmlns:a16="http://schemas.microsoft.com/office/drawing/2014/main" id="{C684F1CF-4956-5302-353E-343520780605}"/>
              </a:ext>
            </a:extLst>
          </p:cNvPr>
          <p:cNvSpPr txBox="1"/>
          <p:nvPr/>
        </p:nvSpPr>
        <p:spPr>
          <a:xfrm>
            <a:off x="4350871" y="1195199"/>
            <a:ext cx="502061" cy="307777"/>
          </a:xfrm>
          <a:prstGeom prst="rect">
            <a:avLst/>
          </a:prstGeom>
          <a:noFill/>
        </p:spPr>
        <p:txBody>
          <a:bodyPr wrap="none" rtlCol="0">
            <a:spAutoFit/>
          </a:bodyPr>
          <a:lstStyle/>
          <a:p>
            <a:r>
              <a:rPr lang="en-IN" sz="1400" dirty="0">
                <a:latin typeface="Bahnschrift" panose="020B0502040204020203" pitchFamily="34" charset="0"/>
              </a:rPr>
              <a:t>BJP</a:t>
            </a:r>
          </a:p>
        </p:txBody>
      </p:sp>
      <p:sp>
        <p:nvSpPr>
          <p:cNvPr id="10" name="TextBox 9">
            <a:extLst>
              <a:ext uri="{FF2B5EF4-FFF2-40B4-BE49-F238E27FC236}">
                <a16:creationId xmlns:a16="http://schemas.microsoft.com/office/drawing/2014/main" id="{29E6D9EC-994C-24E3-C291-33CBB7DCCF51}"/>
              </a:ext>
            </a:extLst>
          </p:cNvPr>
          <p:cNvSpPr txBox="1"/>
          <p:nvPr/>
        </p:nvSpPr>
        <p:spPr>
          <a:xfrm>
            <a:off x="7455186" y="1195199"/>
            <a:ext cx="470000" cy="307777"/>
          </a:xfrm>
          <a:prstGeom prst="rect">
            <a:avLst/>
          </a:prstGeom>
          <a:noFill/>
        </p:spPr>
        <p:txBody>
          <a:bodyPr wrap="none" rtlCol="0">
            <a:spAutoFit/>
          </a:bodyPr>
          <a:lstStyle/>
          <a:p>
            <a:r>
              <a:rPr lang="en-IN" sz="1400" dirty="0">
                <a:latin typeface="Bahnschrift" panose="020B0502040204020203" pitchFamily="34" charset="0"/>
              </a:rPr>
              <a:t>INC</a:t>
            </a:r>
          </a:p>
        </p:txBody>
      </p:sp>
      <p:sp>
        <p:nvSpPr>
          <p:cNvPr id="11" name="TextBox 10">
            <a:extLst>
              <a:ext uri="{FF2B5EF4-FFF2-40B4-BE49-F238E27FC236}">
                <a16:creationId xmlns:a16="http://schemas.microsoft.com/office/drawing/2014/main" id="{99312529-1525-22C1-0951-587B3452FBB1}"/>
              </a:ext>
            </a:extLst>
          </p:cNvPr>
          <p:cNvSpPr txBox="1"/>
          <p:nvPr/>
        </p:nvSpPr>
        <p:spPr>
          <a:xfrm>
            <a:off x="10324197" y="1195199"/>
            <a:ext cx="715260" cy="307777"/>
          </a:xfrm>
          <a:prstGeom prst="rect">
            <a:avLst/>
          </a:prstGeom>
          <a:noFill/>
        </p:spPr>
        <p:txBody>
          <a:bodyPr wrap="none" rtlCol="0">
            <a:spAutoFit/>
          </a:bodyPr>
          <a:lstStyle/>
          <a:p>
            <a:r>
              <a:rPr lang="en-IN" sz="1400" dirty="0">
                <a:latin typeface="Bahnschrift" panose="020B0502040204020203" pitchFamily="34" charset="0"/>
              </a:rPr>
              <a:t>CPI(M)</a:t>
            </a:r>
          </a:p>
        </p:txBody>
      </p:sp>
      <p:pic>
        <p:nvPicPr>
          <p:cNvPr id="12" name="Picture 11">
            <a:extLst>
              <a:ext uri="{FF2B5EF4-FFF2-40B4-BE49-F238E27FC236}">
                <a16:creationId xmlns:a16="http://schemas.microsoft.com/office/drawing/2014/main" id="{A6209625-DFFE-150A-1E34-997B8BAAE479}"/>
              </a:ext>
            </a:extLst>
          </p:cNvPr>
          <p:cNvPicPr preferRelativeResize="0">
            <a:picLocks/>
          </p:cNvPicPr>
          <p:nvPr/>
        </p:nvPicPr>
        <p:blipFill>
          <a:blip r:embed="rId3">
            <a:extLst>
              <a:ext uri="{28A0092B-C50C-407E-A947-70E740481C1C}">
                <a14:useLocalDpi xmlns:a14="http://schemas.microsoft.com/office/drawing/2010/main" val="0"/>
              </a:ext>
            </a:extLst>
          </a:blip>
          <a:srcRect/>
          <a:stretch/>
        </p:blipFill>
        <p:spPr>
          <a:xfrm>
            <a:off x="3406333" y="1502976"/>
            <a:ext cx="2660963" cy="2233589"/>
          </a:xfrm>
          <a:prstGeom prst="rect">
            <a:avLst/>
          </a:prstGeom>
        </p:spPr>
      </p:pic>
      <p:pic>
        <p:nvPicPr>
          <p:cNvPr id="13" name="Picture 12">
            <a:extLst>
              <a:ext uri="{FF2B5EF4-FFF2-40B4-BE49-F238E27FC236}">
                <a16:creationId xmlns:a16="http://schemas.microsoft.com/office/drawing/2014/main" id="{0A6D6F98-0DAA-5C3C-FF34-58DD7BE37C64}"/>
              </a:ext>
            </a:extLst>
          </p:cNvPr>
          <p:cNvPicPr preferRelativeResize="0">
            <a:picLocks/>
          </p:cNvPicPr>
          <p:nvPr/>
        </p:nvPicPr>
        <p:blipFill>
          <a:blip r:embed="rId4">
            <a:extLst>
              <a:ext uri="{28A0092B-C50C-407E-A947-70E740481C1C}">
                <a14:useLocalDpi xmlns:a14="http://schemas.microsoft.com/office/drawing/2010/main" val="0"/>
              </a:ext>
            </a:extLst>
          </a:blip>
          <a:srcRect/>
          <a:stretch/>
        </p:blipFill>
        <p:spPr>
          <a:xfrm>
            <a:off x="6616127" y="1502976"/>
            <a:ext cx="2380530" cy="2233590"/>
          </a:xfrm>
          <a:prstGeom prst="rect">
            <a:avLst/>
          </a:prstGeom>
        </p:spPr>
      </p:pic>
      <p:pic>
        <p:nvPicPr>
          <p:cNvPr id="14" name="Picture 13">
            <a:extLst>
              <a:ext uri="{FF2B5EF4-FFF2-40B4-BE49-F238E27FC236}">
                <a16:creationId xmlns:a16="http://schemas.microsoft.com/office/drawing/2014/main" id="{5F2A2606-BD68-8DD1-AE69-7618F9039EF7}"/>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9595612" y="1527163"/>
            <a:ext cx="2195335" cy="2209402"/>
          </a:xfrm>
          <a:prstGeom prst="rect">
            <a:avLst/>
          </a:prstGeom>
        </p:spPr>
      </p:pic>
      <p:pic>
        <p:nvPicPr>
          <p:cNvPr id="18" name="Picture 17">
            <a:extLst>
              <a:ext uri="{FF2B5EF4-FFF2-40B4-BE49-F238E27FC236}">
                <a16:creationId xmlns:a16="http://schemas.microsoft.com/office/drawing/2014/main" id="{F986D389-83E4-147B-0A08-3194F4BD11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977" y="1502976"/>
            <a:ext cx="2849834" cy="2233589"/>
          </a:xfrm>
          <a:prstGeom prst="rect">
            <a:avLst/>
          </a:prstGeom>
        </p:spPr>
      </p:pic>
      <p:sp>
        <p:nvSpPr>
          <p:cNvPr id="19" name="TextBox 18">
            <a:extLst>
              <a:ext uri="{FF2B5EF4-FFF2-40B4-BE49-F238E27FC236}">
                <a16:creationId xmlns:a16="http://schemas.microsoft.com/office/drawing/2014/main" id="{B575E26A-CF33-786C-62EB-F4AF61367B9D}"/>
              </a:ext>
            </a:extLst>
          </p:cNvPr>
          <p:cNvSpPr txBox="1"/>
          <p:nvPr/>
        </p:nvSpPr>
        <p:spPr>
          <a:xfrm>
            <a:off x="237977" y="3854108"/>
            <a:ext cx="2795694" cy="461665"/>
          </a:xfrm>
          <a:prstGeom prst="rect">
            <a:avLst/>
          </a:prstGeom>
          <a:noFill/>
        </p:spPr>
        <p:txBody>
          <a:bodyPr wrap="square" rtlCol="0">
            <a:spAutoFit/>
          </a:bodyPr>
          <a:lstStyle/>
          <a:p>
            <a:r>
              <a:rPr lang="en-IN" sz="1200" b="1" dirty="0">
                <a:latin typeface="Bahnschrift" panose="020B0502040204020203" pitchFamily="34" charset="0"/>
              </a:rPr>
              <a:t>Photo</a:t>
            </a:r>
            <a:r>
              <a:rPr lang="en-IN" sz="1200" dirty="0">
                <a:latin typeface="Bahnschrift" panose="020B0502040204020203" pitchFamily="34" charset="0"/>
              </a:rPr>
              <a:t>: </a:t>
            </a:r>
            <a:r>
              <a:rPr lang="en-US" sz="1200" dirty="0">
                <a:latin typeface="Bahnschrift" panose="020B0502040204020203" pitchFamily="34" charset="0"/>
              </a:rPr>
              <a:t>Statement in connection with the recent media developments</a:t>
            </a:r>
            <a:endParaRPr lang="en-IN" sz="1200" dirty="0">
              <a:latin typeface="Bahnschrift" panose="020B0502040204020203" pitchFamily="34" charset="0"/>
            </a:endParaRPr>
          </a:p>
        </p:txBody>
      </p:sp>
      <p:sp>
        <p:nvSpPr>
          <p:cNvPr id="20" name="TextBox 19">
            <a:extLst>
              <a:ext uri="{FF2B5EF4-FFF2-40B4-BE49-F238E27FC236}">
                <a16:creationId xmlns:a16="http://schemas.microsoft.com/office/drawing/2014/main" id="{4B2DFF30-DE15-E983-F5CC-803C05136B81}"/>
              </a:ext>
            </a:extLst>
          </p:cNvPr>
          <p:cNvSpPr txBox="1"/>
          <p:nvPr/>
        </p:nvSpPr>
        <p:spPr>
          <a:xfrm>
            <a:off x="612098" y="5168468"/>
            <a:ext cx="2042547" cy="923330"/>
          </a:xfrm>
          <a:prstGeom prst="rect">
            <a:avLst/>
          </a:prstGeom>
          <a:noFill/>
        </p:spPr>
        <p:txBody>
          <a:bodyPr wrap="none" rtlCol="0">
            <a:spAutoFit/>
          </a:bodyPr>
          <a:lstStyle/>
          <a:p>
            <a:r>
              <a:rPr lang="en-IN" b="1" dirty="0">
                <a:latin typeface="Bahnschrift" panose="020B0502040204020203" pitchFamily="34" charset="0"/>
              </a:rPr>
              <a:t>Engagement: 4,117</a:t>
            </a:r>
            <a:endParaRPr lang="en-IN" dirty="0">
              <a:latin typeface="Bahnschrift" panose="020B0502040204020203" pitchFamily="34" charset="0"/>
            </a:endParaRPr>
          </a:p>
          <a:p>
            <a:pPr algn="ctr"/>
            <a:r>
              <a:rPr lang="en-IN" sz="1200" dirty="0">
                <a:latin typeface="Bahnschrift" panose="020B0502040204020203" pitchFamily="34" charset="0"/>
              </a:rPr>
              <a:t>Likes: 2,152</a:t>
            </a:r>
          </a:p>
          <a:p>
            <a:pPr algn="ctr"/>
            <a:r>
              <a:rPr lang="en-IN" sz="1200" dirty="0">
                <a:latin typeface="Bahnschrift" panose="020B0502040204020203" pitchFamily="34" charset="0"/>
              </a:rPr>
              <a:t>Comments: 1,020</a:t>
            </a:r>
          </a:p>
          <a:p>
            <a:pPr algn="ctr"/>
            <a:r>
              <a:rPr lang="en-IN" sz="1200" dirty="0">
                <a:latin typeface="Bahnschrift" panose="020B0502040204020203" pitchFamily="34" charset="0"/>
              </a:rPr>
              <a:t>Shares: 945</a:t>
            </a:r>
          </a:p>
        </p:txBody>
      </p:sp>
      <p:sp>
        <p:nvSpPr>
          <p:cNvPr id="21" name="TextBox 20">
            <a:extLst>
              <a:ext uri="{FF2B5EF4-FFF2-40B4-BE49-F238E27FC236}">
                <a16:creationId xmlns:a16="http://schemas.microsoft.com/office/drawing/2014/main" id="{5F33F28C-3531-95A0-8849-80872AB8E6DF}"/>
              </a:ext>
            </a:extLst>
          </p:cNvPr>
          <p:cNvSpPr txBox="1"/>
          <p:nvPr/>
        </p:nvSpPr>
        <p:spPr>
          <a:xfrm>
            <a:off x="295140" y="6087659"/>
            <a:ext cx="2689339" cy="577081"/>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7"/>
              </a:rPr>
              <a:t>https://twitter.com/AITCofficial/status/1830265678357844305</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22" name="TextBox 21">
            <a:extLst>
              <a:ext uri="{FF2B5EF4-FFF2-40B4-BE49-F238E27FC236}">
                <a16:creationId xmlns:a16="http://schemas.microsoft.com/office/drawing/2014/main" id="{4C60DBD4-080C-71AB-5C76-B01313813BA2}"/>
              </a:ext>
            </a:extLst>
          </p:cNvPr>
          <p:cNvSpPr txBox="1"/>
          <p:nvPr/>
        </p:nvSpPr>
        <p:spPr>
          <a:xfrm>
            <a:off x="3406333" y="3825023"/>
            <a:ext cx="2795694" cy="461665"/>
          </a:xfrm>
          <a:prstGeom prst="rect">
            <a:avLst/>
          </a:prstGeom>
          <a:noFill/>
        </p:spPr>
        <p:txBody>
          <a:bodyPr wrap="square" rtlCol="0">
            <a:spAutoFit/>
          </a:bodyPr>
          <a:lstStyle/>
          <a:p>
            <a:r>
              <a:rPr lang="en-IN" sz="1200" b="1" dirty="0">
                <a:latin typeface="Bahnschrift" panose="020B0502040204020203" pitchFamily="34" charset="0"/>
              </a:rPr>
              <a:t>Photo</a:t>
            </a:r>
            <a:r>
              <a:rPr lang="en-IN" sz="1200" dirty="0">
                <a:latin typeface="Bahnschrift" panose="020B0502040204020203" pitchFamily="34" charset="0"/>
              </a:rPr>
              <a:t>: </a:t>
            </a:r>
            <a:r>
              <a:rPr lang="en-US" sz="1200" dirty="0">
                <a:latin typeface="Bahnschrift" panose="020B0502040204020203" pitchFamily="34" charset="0"/>
              </a:rPr>
              <a:t>"📍West Bengal, NOW! #JusticeForRGKar</a:t>
            </a:r>
            <a:endParaRPr lang="en-IN" sz="1200" dirty="0">
              <a:latin typeface="Bahnschrift" panose="020B0502040204020203" pitchFamily="34" charset="0"/>
            </a:endParaRPr>
          </a:p>
        </p:txBody>
      </p:sp>
      <p:sp>
        <p:nvSpPr>
          <p:cNvPr id="23" name="TextBox 22">
            <a:extLst>
              <a:ext uri="{FF2B5EF4-FFF2-40B4-BE49-F238E27FC236}">
                <a16:creationId xmlns:a16="http://schemas.microsoft.com/office/drawing/2014/main" id="{3BB60B38-0822-EB00-7BCC-F3553BC9BA72}"/>
              </a:ext>
            </a:extLst>
          </p:cNvPr>
          <p:cNvSpPr txBox="1"/>
          <p:nvPr/>
        </p:nvSpPr>
        <p:spPr>
          <a:xfrm>
            <a:off x="3860664" y="5139383"/>
            <a:ext cx="2084225" cy="923330"/>
          </a:xfrm>
          <a:prstGeom prst="rect">
            <a:avLst/>
          </a:prstGeom>
          <a:noFill/>
        </p:spPr>
        <p:txBody>
          <a:bodyPr wrap="none" rtlCol="0">
            <a:spAutoFit/>
          </a:bodyPr>
          <a:lstStyle/>
          <a:p>
            <a:r>
              <a:rPr lang="en-IN" b="1" dirty="0">
                <a:latin typeface="Bahnschrift" panose="020B0502040204020203" pitchFamily="34" charset="0"/>
              </a:rPr>
              <a:t>Engagement: 2,618</a:t>
            </a:r>
            <a:endParaRPr lang="en-IN" dirty="0">
              <a:latin typeface="Bahnschrift" panose="020B0502040204020203" pitchFamily="34" charset="0"/>
            </a:endParaRPr>
          </a:p>
          <a:p>
            <a:pPr algn="ctr"/>
            <a:r>
              <a:rPr lang="en-IN" sz="1200" dirty="0">
                <a:latin typeface="Bahnschrift" panose="020B0502040204020203" pitchFamily="34" charset="0"/>
              </a:rPr>
              <a:t>Likes: 2,186</a:t>
            </a:r>
          </a:p>
          <a:p>
            <a:pPr algn="ctr"/>
            <a:r>
              <a:rPr lang="en-IN" sz="1200" dirty="0">
                <a:latin typeface="Bahnschrift" panose="020B0502040204020203" pitchFamily="34" charset="0"/>
              </a:rPr>
              <a:t>Comments: 400</a:t>
            </a:r>
          </a:p>
          <a:p>
            <a:pPr algn="ctr"/>
            <a:r>
              <a:rPr lang="en-IN" sz="1200" dirty="0">
                <a:latin typeface="Bahnschrift" panose="020B0502040204020203" pitchFamily="34" charset="0"/>
              </a:rPr>
              <a:t>Shares: 32</a:t>
            </a:r>
          </a:p>
        </p:txBody>
      </p:sp>
      <p:sp>
        <p:nvSpPr>
          <p:cNvPr id="24" name="TextBox 23">
            <a:extLst>
              <a:ext uri="{FF2B5EF4-FFF2-40B4-BE49-F238E27FC236}">
                <a16:creationId xmlns:a16="http://schemas.microsoft.com/office/drawing/2014/main" id="{F01FA71F-9497-7548-A769-6B010CB6E7DA}"/>
              </a:ext>
            </a:extLst>
          </p:cNvPr>
          <p:cNvSpPr txBox="1"/>
          <p:nvPr/>
        </p:nvSpPr>
        <p:spPr>
          <a:xfrm>
            <a:off x="3463496" y="6058574"/>
            <a:ext cx="2689339" cy="577081"/>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8"/>
              </a:rPr>
              <a:t>https://twitter.com/BJP4Bengal/status/1831384215843434571</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25" name="TextBox 24">
            <a:extLst>
              <a:ext uri="{FF2B5EF4-FFF2-40B4-BE49-F238E27FC236}">
                <a16:creationId xmlns:a16="http://schemas.microsoft.com/office/drawing/2014/main" id="{8BEFF301-75AF-C1DC-8C07-F4D78095EE9E}"/>
              </a:ext>
            </a:extLst>
          </p:cNvPr>
          <p:cNvSpPr txBox="1"/>
          <p:nvPr/>
        </p:nvSpPr>
        <p:spPr>
          <a:xfrm>
            <a:off x="6461662" y="3825023"/>
            <a:ext cx="2795694" cy="830997"/>
          </a:xfrm>
          <a:prstGeom prst="rect">
            <a:avLst/>
          </a:prstGeom>
          <a:noFill/>
        </p:spPr>
        <p:txBody>
          <a:bodyPr wrap="square" rtlCol="0">
            <a:spAutoFit/>
          </a:bodyPr>
          <a:lstStyle/>
          <a:p>
            <a:r>
              <a:rPr lang="en-IN" sz="1200" b="1" dirty="0">
                <a:latin typeface="Bahnschrift" panose="020B0502040204020203" pitchFamily="34" charset="0"/>
              </a:rPr>
              <a:t>Video</a:t>
            </a:r>
            <a:r>
              <a:rPr lang="en-IN" sz="1200" dirty="0">
                <a:latin typeface="Bahnschrift" panose="020B0502040204020203" pitchFamily="34" charset="0"/>
              </a:rPr>
              <a:t>: </a:t>
            </a:r>
            <a:r>
              <a:rPr lang="en-US" sz="1200" dirty="0">
                <a:latin typeface="Bahnschrift" panose="020B0502040204020203" pitchFamily="34" charset="0"/>
              </a:rPr>
              <a:t>Press conference of Shri </a:t>
            </a:r>
            <a:r>
              <a:rPr lang="en-US" sz="1200" dirty="0" err="1">
                <a:latin typeface="Bahnschrift" panose="020B0502040204020203" pitchFamily="34" charset="0"/>
              </a:rPr>
              <a:t>Adhir</a:t>
            </a:r>
            <a:r>
              <a:rPr lang="en-US" sz="1200" dirty="0">
                <a:latin typeface="Bahnschrift" panose="020B0502040204020203" pitchFamily="34" charset="0"/>
              </a:rPr>
              <a:t> Ranjan Chowdhury, President of West Bengal Pradesh Congress from Murshidabad</a:t>
            </a:r>
            <a:endParaRPr lang="en-IN" sz="1200" dirty="0">
              <a:latin typeface="Bahnschrift" panose="020B0502040204020203" pitchFamily="34" charset="0"/>
            </a:endParaRPr>
          </a:p>
        </p:txBody>
      </p:sp>
      <p:sp>
        <p:nvSpPr>
          <p:cNvPr id="26" name="TextBox 25">
            <a:extLst>
              <a:ext uri="{FF2B5EF4-FFF2-40B4-BE49-F238E27FC236}">
                <a16:creationId xmlns:a16="http://schemas.microsoft.com/office/drawing/2014/main" id="{EDF1AF28-5EEF-00E7-F592-3423AB78DF0A}"/>
              </a:ext>
            </a:extLst>
          </p:cNvPr>
          <p:cNvSpPr txBox="1"/>
          <p:nvPr/>
        </p:nvSpPr>
        <p:spPr>
          <a:xfrm>
            <a:off x="7044329" y="5139383"/>
            <a:ext cx="1830950" cy="923330"/>
          </a:xfrm>
          <a:prstGeom prst="rect">
            <a:avLst/>
          </a:prstGeom>
          <a:noFill/>
        </p:spPr>
        <p:txBody>
          <a:bodyPr wrap="none" rtlCol="0">
            <a:spAutoFit/>
          </a:bodyPr>
          <a:lstStyle/>
          <a:p>
            <a:r>
              <a:rPr lang="en-IN" b="1" dirty="0">
                <a:latin typeface="Bahnschrift" panose="020B0502040204020203" pitchFamily="34" charset="0"/>
              </a:rPr>
              <a:t>Engagement: 56</a:t>
            </a:r>
            <a:endParaRPr lang="en-IN" dirty="0">
              <a:latin typeface="Bahnschrift" panose="020B0502040204020203" pitchFamily="34" charset="0"/>
            </a:endParaRPr>
          </a:p>
          <a:p>
            <a:pPr algn="ctr"/>
            <a:r>
              <a:rPr lang="en-IN" sz="1200" dirty="0">
                <a:latin typeface="Bahnschrift" panose="020B0502040204020203" pitchFamily="34" charset="0"/>
              </a:rPr>
              <a:t>Likes: 45</a:t>
            </a:r>
          </a:p>
          <a:p>
            <a:pPr algn="ctr"/>
            <a:r>
              <a:rPr lang="en-IN" sz="1200" dirty="0">
                <a:latin typeface="Bahnschrift" panose="020B0502040204020203" pitchFamily="34" charset="0"/>
              </a:rPr>
              <a:t>Comments: 10</a:t>
            </a:r>
          </a:p>
          <a:p>
            <a:pPr algn="ctr"/>
            <a:r>
              <a:rPr lang="en-IN" sz="1200" dirty="0">
                <a:latin typeface="Bahnschrift" panose="020B0502040204020203" pitchFamily="34" charset="0"/>
              </a:rPr>
              <a:t>Shares: 1</a:t>
            </a:r>
          </a:p>
        </p:txBody>
      </p:sp>
      <p:sp>
        <p:nvSpPr>
          <p:cNvPr id="27" name="TextBox 26">
            <a:extLst>
              <a:ext uri="{FF2B5EF4-FFF2-40B4-BE49-F238E27FC236}">
                <a16:creationId xmlns:a16="http://schemas.microsoft.com/office/drawing/2014/main" id="{EF059C26-EBDD-6580-FF5D-347DAB1BEA72}"/>
              </a:ext>
            </a:extLst>
          </p:cNvPr>
          <p:cNvSpPr txBox="1"/>
          <p:nvPr/>
        </p:nvSpPr>
        <p:spPr>
          <a:xfrm>
            <a:off x="6518825" y="6058574"/>
            <a:ext cx="2689339" cy="577081"/>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9"/>
              </a:rPr>
              <a:t>https://twitter.com/INCWestBengal/status/1830600065658097796</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28" name="TextBox 27">
            <a:extLst>
              <a:ext uri="{FF2B5EF4-FFF2-40B4-BE49-F238E27FC236}">
                <a16:creationId xmlns:a16="http://schemas.microsoft.com/office/drawing/2014/main" id="{23A3FBAB-5981-EACC-0A19-52516C0E644B}"/>
              </a:ext>
            </a:extLst>
          </p:cNvPr>
          <p:cNvSpPr txBox="1"/>
          <p:nvPr/>
        </p:nvSpPr>
        <p:spPr>
          <a:xfrm>
            <a:off x="9396306" y="3818508"/>
            <a:ext cx="2795694" cy="276999"/>
          </a:xfrm>
          <a:prstGeom prst="rect">
            <a:avLst/>
          </a:prstGeom>
          <a:noFill/>
        </p:spPr>
        <p:txBody>
          <a:bodyPr wrap="square" rtlCol="0">
            <a:spAutoFit/>
          </a:bodyPr>
          <a:lstStyle/>
          <a:p>
            <a:pPr algn="ctr"/>
            <a:r>
              <a:rPr lang="en-IN" sz="1200" b="1" dirty="0">
                <a:latin typeface="Bahnschrift" panose="020B0502040204020203" pitchFamily="34" charset="0"/>
              </a:rPr>
              <a:t>Photo</a:t>
            </a:r>
            <a:r>
              <a:rPr lang="en-IN" sz="1200" dirty="0">
                <a:latin typeface="Bahnschrift" panose="020B0502040204020203" pitchFamily="34" charset="0"/>
              </a:rPr>
              <a:t>: </a:t>
            </a:r>
            <a:r>
              <a:rPr lang="en-US" sz="1200" dirty="0">
                <a:latin typeface="Bahnschrift" panose="020B0502040204020203" pitchFamily="34" charset="0"/>
              </a:rPr>
              <a:t>#AmarGhorRgKar</a:t>
            </a:r>
            <a:endParaRPr lang="en-IN" sz="1200" dirty="0">
              <a:latin typeface="Bahnschrift" panose="020B0502040204020203" pitchFamily="34" charset="0"/>
            </a:endParaRPr>
          </a:p>
        </p:txBody>
      </p:sp>
      <p:sp>
        <p:nvSpPr>
          <p:cNvPr id="29" name="TextBox 28">
            <a:extLst>
              <a:ext uri="{FF2B5EF4-FFF2-40B4-BE49-F238E27FC236}">
                <a16:creationId xmlns:a16="http://schemas.microsoft.com/office/drawing/2014/main" id="{34383903-C12E-2F8C-61F8-092FF61884C3}"/>
              </a:ext>
            </a:extLst>
          </p:cNvPr>
          <p:cNvSpPr txBox="1"/>
          <p:nvPr/>
        </p:nvSpPr>
        <p:spPr>
          <a:xfrm>
            <a:off x="9930847" y="5132868"/>
            <a:ext cx="2074607" cy="923330"/>
          </a:xfrm>
          <a:prstGeom prst="rect">
            <a:avLst/>
          </a:prstGeom>
          <a:noFill/>
        </p:spPr>
        <p:txBody>
          <a:bodyPr wrap="none" rtlCol="0">
            <a:spAutoFit/>
          </a:bodyPr>
          <a:lstStyle/>
          <a:p>
            <a:r>
              <a:rPr lang="en-IN" b="1" dirty="0">
                <a:latin typeface="Bahnschrift" panose="020B0502040204020203" pitchFamily="34" charset="0"/>
              </a:rPr>
              <a:t>Engagement: 1,476</a:t>
            </a:r>
            <a:endParaRPr lang="en-IN" dirty="0">
              <a:latin typeface="Bahnschrift" panose="020B0502040204020203" pitchFamily="34" charset="0"/>
            </a:endParaRPr>
          </a:p>
          <a:p>
            <a:pPr algn="ctr"/>
            <a:r>
              <a:rPr lang="en-IN" sz="1200" dirty="0">
                <a:latin typeface="Bahnschrift" panose="020B0502040204020203" pitchFamily="34" charset="0"/>
              </a:rPr>
              <a:t>Likes: 1,140</a:t>
            </a:r>
          </a:p>
          <a:p>
            <a:pPr algn="ctr"/>
            <a:r>
              <a:rPr lang="en-IN" sz="1200" dirty="0">
                <a:latin typeface="Bahnschrift" panose="020B0502040204020203" pitchFamily="34" charset="0"/>
              </a:rPr>
              <a:t>Comments: 196</a:t>
            </a:r>
          </a:p>
          <a:p>
            <a:pPr algn="ctr"/>
            <a:r>
              <a:rPr lang="en-IN" sz="1200" dirty="0">
                <a:latin typeface="Bahnschrift" panose="020B0502040204020203" pitchFamily="34" charset="0"/>
              </a:rPr>
              <a:t>Shares: 140</a:t>
            </a:r>
          </a:p>
        </p:txBody>
      </p:sp>
      <p:sp>
        <p:nvSpPr>
          <p:cNvPr id="30" name="TextBox 29">
            <a:extLst>
              <a:ext uri="{FF2B5EF4-FFF2-40B4-BE49-F238E27FC236}">
                <a16:creationId xmlns:a16="http://schemas.microsoft.com/office/drawing/2014/main" id="{B9BCB1C0-141F-8463-CF67-A39C8DA79281}"/>
              </a:ext>
            </a:extLst>
          </p:cNvPr>
          <p:cNvSpPr txBox="1"/>
          <p:nvPr/>
        </p:nvSpPr>
        <p:spPr>
          <a:xfrm>
            <a:off x="9453469" y="6052059"/>
            <a:ext cx="2689339" cy="577081"/>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10"/>
              </a:rPr>
              <a:t>https://twitter.com/CPIM_WESTBENGAL/status/1830139037807423798</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7" name="Slide Number Placeholder 6">
            <a:extLst>
              <a:ext uri="{FF2B5EF4-FFF2-40B4-BE49-F238E27FC236}">
                <a16:creationId xmlns:a16="http://schemas.microsoft.com/office/drawing/2014/main" id="{23692CBF-AEAE-488A-D31C-1412725E9FC8}"/>
              </a:ext>
            </a:extLst>
          </p:cNvPr>
          <p:cNvSpPr>
            <a:spLocks noGrp="1"/>
          </p:cNvSpPr>
          <p:nvPr>
            <p:ph type="sldNum" sz="quarter" idx="7"/>
          </p:nvPr>
        </p:nvSpPr>
        <p:spPr/>
        <p:txBody>
          <a:bodyPr/>
          <a:lstStyle/>
          <a:p>
            <a:fld id="{B6F15528-21DE-4FAA-801E-634DDDAF4B2B}" type="slidenum">
              <a:rPr lang="en-US" smtClean="0"/>
              <a:t>30</a:t>
            </a:fld>
            <a:endParaRPr lang="en-US"/>
          </a:p>
        </p:txBody>
      </p:sp>
    </p:spTree>
    <p:extLst>
      <p:ext uri="{BB962C8B-B14F-4D97-AF65-F5344CB8AC3E}">
        <p14:creationId xmlns:p14="http://schemas.microsoft.com/office/powerpoint/2010/main" val="3268575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2" name="object 3">
            <a:extLst>
              <a:ext uri="{FF2B5EF4-FFF2-40B4-BE49-F238E27FC236}">
                <a16:creationId xmlns:a16="http://schemas.microsoft.com/office/drawing/2014/main" id="{85F69F54-A6A0-D766-EF13-852839655D35}"/>
              </a:ext>
            </a:extLst>
          </p:cNvPr>
          <p:cNvSpPr txBox="1">
            <a:spLocks/>
          </p:cNvSpPr>
          <p:nvPr/>
        </p:nvSpPr>
        <p:spPr>
          <a:xfrm>
            <a:off x="963111" y="272203"/>
            <a:ext cx="8242911" cy="566181"/>
          </a:xfrm>
          <a:prstGeom prst="rect">
            <a:avLst/>
          </a:prstGeom>
        </p:spPr>
        <p:txBody>
          <a:bodyPr vert="horz" wrap="square" lIns="0" tIns="12065" rIns="0" bIns="0" rtlCol="0" anchor="ctr">
            <a:spAutoFit/>
          </a:bodyPr>
          <a:lstStyle>
            <a:lvl1pPr>
              <a:defRPr sz="4800" b="0" i="0">
                <a:solidFill>
                  <a:schemeClr val="bg1"/>
                </a:solidFill>
                <a:latin typeface="Bahnschrift"/>
                <a:ea typeface="+mj-ea"/>
                <a:cs typeface="Bahnschrift"/>
              </a:defRPr>
            </a:lvl1pPr>
          </a:lstStyle>
          <a:p>
            <a:pPr marL="12700" algn="ctr">
              <a:spcBef>
                <a:spcPts val="95"/>
              </a:spcBef>
              <a:tabLst>
                <a:tab pos="405765" algn="l"/>
                <a:tab pos="901065" algn="l"/>
                <a:tab pos="1586230" algn="l"/>
              </a:tabLst>
            </a:pPr>
            <a:r>
              <a:rPr lang="en-US" sz="3600" kern="0" spc="-10" dirty="0">
                <a:solidFill>
                  <a:schemeClr val="tx1"/>
                </a:solidFill>
              </a:rPr>
              <a:t>Party Official Pages Most Engaging Post</a:t>
            </a:r>
          </a:p>
        </p:txBody>
      </p:sp>
      <p:sp>
        <p:nvSpPr>
          <p:cNvPr id="6" name="Rectangle 5">
            <a:extLst>
              <a:ext uri="{FF2B5EF4-FFF2-40B4-BE49-F238E27FC236}">
                <a16:creationId xmlns:a16="http://schemas.microsoft.com/office/drawing/2014/main" id="{E0FB8D74-9F95-1C96-6822-298B421EC853}"/>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8" name="TextBox 7">
            <a:extLst>
              <a:ext uri="{FF2B5EF4-FFF2-40B4-BE49-F238E27FC236}">
                <a16:creationId xmlns:a16="http://schemas.microsoft.com/office/drawing/2014/main" id="{4BD4FBA0-D477-D9A2-037B-79EC20D7301F}"/>
              </a:ext>
            </a:extLst>
          </p:cNvPr>
          <p:cNvSpPr txBox="1"/>
          <p:nvPr/>
        </p:nvSpPr>
        <p:spPr>
          <a:xfrm>
            <a:off x="1290510" y="1195199"/>
            <a:ext cx="554960" cy="307777"/>
          </a:xfrm>
          <a:prstGeom prst="rect">
            <a:avLst/>
          </a:prstGeom>
          <a:noFill/>
        </p:spPr>
        <p:txBody>
          <a:bodyPr wrap="none" rtlCol="0">
            <a:spAutoFit/>
          </a:bodyPr>
          <a:lstStyle/>
          <a:p>
            <a:r>
              <a:rPr lang="en-IN" sz="1400" dirty="0">
                <a:latin typeface="Bahnschrift" panose="020B0502040204020203" pitchFamily="34" charset="0"/>
              </a:rPr>
              <a:t>AITC</a:t>
            </a:r>
          </a:p>
        </p:txBody>
      </p:sp>
      <p:sp>
        <p:nvSpPr>
          <p:cNvPr id="9" name="TextBox 8">
            <a:extLst>
              <a:ext uri="{FF2B5EF4-FFF2-40B4-BE49-F238E27FC236}">
                <a16:creationId xmlns:a16="http://schemas.microsoft.com/office/drawing/2014/main" id="{5AC273FF-0F01-316F-D586-6029520F4FEF}"/>
              </a:ext>
            </a:extLst>
          </p:cNvPr>
          <p:cNvSpPr txBox="1"/>
          <p:nvPr/>
        </p:nvSpPr>
        <p:spPr>
          <a:xfrm>
            <a:off x="4350871" y="1195199"/>
            <a:ext cx="502061" cy="307777"/>
          </a:xfrm>
          <a:prstGeom prst="rect">
            <a:avLst/>
          </a:prstGeom>
          <a:noFill/>
        </p:spPr>
        <p:txBody>
          <a:bodyPr wrap="none" rtlCol="0">
            <a:spAutoFit/>
          </a:bodyPr>
          <a:lstStyle/>
          <a:p>
            <a:r>
              <a:rPr lang="en-IN" sz="1400" dirty="0">
                <a:latin typeface="Bahnschrift" panose="020B0502040204020203" pitchFamily="34" charset="0"/>
              </a:rPr>
              <a:t>BJP</a:t>
            </a:r>
          </a:p>
        </p:txBody>
      </p:sp>
      <p:sp>
        <p:nvSpPr>
          <p:cNvPr id="10" name="TextBox 9">
            <a:extLst>
              <a:ext uri="{FF2B5EF4-FFF2-40B4-BE49-F238E27FC236}">
                <a16:creationId xmlns:a16="http://schemas.microsoft.com/office/drawing/2014/main" id="{D80191BE-48A8-0227-3E49-042E04CBC55B}"/>
              </a:ext>
            </a:extLst>
          </p:cNvPr>
          <p:cNvSpPr txBox="1"/>
          <p:nvPr/>
        </p:nvSpPr>
        <p:spPr>
          <a:xfrm>
            <a:off x="7455186" y="1195199"/>
            <a:ext cx="470000" cy="307777"/>
          </a:xfrm>
          <a:prstGeom prst="rect">
            <a:avLst/>
          </a:prstGeom>
          <a:noFill/>
        </p:spPr>
        <p:txBody>
          <a:bodyPr wrap="none" rtlCol="0">
            <a:spAutoFit/>
          </a:bodyPr>
          <a:lstStyle/>
          <a:p>
            <a:r>
              <a:rPr lang="en-IN" sz="1400" dirty="0">
                <a:latin typeface="Bahnschrift" panose="020B0502040204020203" pitchFamily="34" charset="0"/>
              </a:rPr>
              <a:t>INC</a:t>
            </a:r>
          </a:p>
        </p:txBody>
      </p:sp>
      <p:sp>
        <p:nvSpPr>
          <p:cNvPr id="11" name="TextBox 10">
            <a:extLst>
              <a:ext uri="{FF2B5EF4-FFF2-40B4-BE49-F238E27FC236}">
                <a16:creationId xmlns:a16="http://schemas.microsoft.com/office/drawing/2014/main" id="{D4EA95C0-7FD5-FBFB-36CA-88A3C0812FD0}"/>
              </a:ext>
            </a:extLst>
          </p:cNvPr>
          <p:cNvSpPr txBox="1"/>
          <p:nvPr/>
        </p:nvSpPr>
        <p:spPr>
          <a:xfrm>
            <a:off x="10324197" y="1195199"/>
            <a:ext cx="715260" cy="307777"/>
          </a:xfrm>
          <a:prstGeom prst="rect">
            <a:avLst/>
          </a:prstGeom>
          <a:noFill/>
        </p:spPr>
        <p:txBody>
          <a:bodyPr wrap="none" rtlCol="0">
            <a:spAutoFit/>
          </a:bodyPr>
          <a:lstStyle/>
          <a:p>
            <a:r>
              <a:rPr lang="en-IN" sz="1400" dirty="0">
                <a:latin typeface="Bahnschrift" panose="020B0502040204020203" pitchFamily="34" charset="0"/>
              </a:rPr>
              <a:t>CPI(M)</a:t>
            </a:r>
          </a:p>
        </p:txBody>
      </p:sp>
      <p:pic>
        <p:nvPicPr>
          <p:cNvPr id="12" name="Picture 11">
            <a:extLst>
              <a:ext uri="{FF2B5EF4-FFF2-40B4-BE49-F238E27FC236}">
                <a16:creationId xmlns:a16="http://schemas.microsoft.com/office/drawing/2014/main" id="{89B99FD0-0AAA-C4E7-2775-75F06316D206}"/>
              </a:ext>
            </a:extLst>
          </p:cNvPr>
          <p:cNvPicPr preferRelativeResize="0">
            <a:picLocks/>
          </p:cNvPicPr>
          <p:nvPr/>
        </p:nvPicPr>
        <p:blipFill>
          <a:blip r:embed="rId3">
            <a:extLst>
              <a:ext uri="{28A0092B-C50C-407E-A947-70E740481C1C}">
                <a14:useLocalDpi xmlns:a14="http://schemas.microsoft.com/office/drawing/2010/main" val="0"/>
              </a:ext>
            </a:extLst>
          </a:blip>
          <a:srcRect/>
          <a:stretch/>
        </p:blipFill>
        <p:spPr>
          <a:xfrm>
            <a:off x="3836036" y="1502976"/>
            <a:ext cx="1531730" cy="2043281"/>
          </a:xfrm>
          <a:prstGeom prst="rect">
            <a:avLst/>
          </a:prstGeom>
        </p:spPr>
      </p:pic>
      <p:pic>
        <p:nvPicPr>
          <p:cNvPr id="14" name="Picture 13">
            <a:extLst>
              <a:ext uri="{FF2B5EF4-FFF2-40B4-BE49-F238E27FC236}">
                <a16:creationId xmlns:a16="http://schemas.microsoft.com/office/drawing/2014/main" id="{34E408C6-5E93-A6B5-158C-CCAAF0EA9932}"/>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9870995" y="1503276"/>
            <a:ext cx="1531730" cy="2042981"/>
          </a:xfrm>
          <a:prstGeom prst="rect">
            <a:avLst/>
          </a:prstGeom>
        </p:spPr>
      </p:pic>
      <p:sp>
        <p:nvSpPr>
          <p:cNvPr id="17" name="TextBox 16">
            <a:extLst>
              <a:ext uri="{FF2B5EF4-FFF2-40B4-BE49-F238E27FC236}">
                <a16:creationId xmlns:a16="http://schemas.microsoft.com/office/drawing/2014/main" id="{C846A808-0298-5C0A-849B-2B4EDF34D5A0}"/>
              </a:ext>
            </a:extLst>
          </p:cNvPr>
          <p:cNvSpPr txBox="1"/>
          <p:nvPr/>
        </p:nvSpPr>
        <p:spPr>
          <a:xfrm>
            <a:off x="7313575" y="2074233"/>
            <a:ext cx="809837" cy="307777"/>
          </a:xfrm>
          <a:prstGeom prst="rect">
            <a:avLst/>
          </a:prstGeom>
          <a:noFill/>
        </p:spPr>
        <p:txBody>
          <a:bodyPr wrap="none" rtlCol="0">
            <a:spAutoFit/>
          </a:bodyPr>
          <a:lstStyle/>
          <a:p>
            <a:r>
              <a:rPr lang="en-IN" sz="1400" dirty="0">
                <a:solidFill>
                  <a:srgbClr val="FF0000"/>
                </a:solidFill>
                <a:latin typeface="Bahnschrift" panose="020B0502040204020203" pitchFamily="34" charset="0"/>
              </a:rPr>
              <a:t>No Post</a:t>
            </a:r>
          </a:p>
        </p:txBody>
      </p:sp>
      <p:sp>
        <p:nvSpPr>
          <p:cNvPr id="18" name="TextBox 17">
            <a:extLst>
              <a:ext uri="{FF2B5EF4-FFF2-40B4-BE49-F238E27FC236}">
                <a16:creationId xmlns:a16="http://schemas.microsoft.com/office/drawing/2014/main" id="{8519D95F-2F73-5691-5CC0-772FEA0399CC}"/>
              </a:ext>
            </a:extLst>
          </p:cNvPr>
          <p:cNvSpPr txBox="1"/>
          <p:nvPr/>
        </p:nvSpPr>
        <p:spPr>
          <a:xfrm>
            <a:off x="3531799" y="5401661"/>
            <a:ext cx="2121093" cy="738664"/>
          </a:xfrm>
          <a:prstGeom prst="rect">
            <a:avLst/>
          </a:prstGeom>
          <a:noFill/>
        </p:spPr>
        <p:txBody>
          <a:bodyPr wrap="none" rtlCol="0">
            <a:spAutoFit/>
          </a:bodyPr>
          <a:lstStyle/>
          <a:p>
            <a:r>
              <a:rPr lang="en-IN" b="1" dirty="0">
                <a:latin typeface="Bahnschrift" panose="020B0502040204020203" pitchFamily="34" charset="0"/>
              </a:rPr>
              <a:t>Engagement: 3,572</a:t>
            </a:r>
            <a:endParaRPr lang="en-IN" dirty="0">
              <a:latin typeface="Bahnschrift" panose="020B0502040204020203" pitchFamily="34" charset="0"/>
            </a:endParaRPr>
          </a:p>
          <a:p>
            <a:pPr algn="ctr"/>
            <a:r>
              <a:rPr lang="en-IN" sz="1200" dirty="0">
                <a:latin typeface="Bahnschrift" panose="020B0502040204020203" pitchFamily="34" charset="0"/>
              </a:rPr>
              <a:t>Likes: 3,557</a:t>
            </a:r>
          </a:p>
          <a:p>
            <a:pPr algn="ctr"/>
            <a:r>
              <a:rPr lang="en-IN" sz="1200" dirty="0">
                <a:latin typeface="Bahnschrift" panose="020B0502040204020203" pitchFamily="34" charset="0"/>
              </a:rPr>
              <a:t>Comments: 15</a:t>
            </a:r>
          </a:p>
        </p:txBody>
      </p:sp>
      <p:sp>
        <p:nvSpPr>
          <p:cNvPr id="19" name="TextBox 18">
            <a:extLst>
              <a:ext uri="{FF2B5EF4-FFF2-40B4-BE49-F238E27FC236}">
                <a16:creationId xmlns:a16="http://schemas.microsoft.com/office/drawing/2014/main" id="{BA048F88-1CA2-E3B6-0615-198FEFA9FA70}"/>
              </a:ext>
            </a:extLst>
          </p:cNvPr>
          <p:cNvSpPr txBox="1"/>
          <p:nvPr/>
        </p:nvSpPr>
        <p:spPr>
          <a:xfrm>
            <a:off x="3118007" y="6345709"/>
            <a:ext cx="3160294" cy="415498"/>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5"/>
              </a:rPr>
              <a:t>https://www.instagram.com/reel/C_as72JqCCj/</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20" name="TextBox 19">
            <a:extLst>
              <a:ext uri="{FF2B5EF4-FFF2-40B4-BE49-F238E27FC236}">
                <a16:creationId xmlns:a16="http://schemas.microsoft.com/office/drawing/2014/main" id="{1529EEBD-9FB8-9A4F-9348-E39B73D0B6A5}"/>
              </a:ext>
            </a:extLst>
          </p:cNvPr>
          <p:cNvSpPr txBox="1"/>
          <p:nvPr/>
        </p:nvSpPr>
        <p:spPr>
          <a:xfrm>
            <a:off x="9695608" y="5401661"/>
            <a:ext cx="2202847" cy="738664"/>
          </a:xfrm>
          <a:prstGeom prst="rect">
            <a:avLst/>
          </a:prstGeom>
          <a:noFill/>
        </p:spPr>
        <p:txBody>
          <a:bodyPr wrap="none" rtlCol="0">
            <a:spAutoFit/>
          </a:bodyPr>
          <a:lstStyle/>
          <a:p>
            <a:r>
              <a:rPr lang="en-IN" b="1" dirty="0">
                <a:latin typeface="Bahnschrift" panose="020B0502040204020203" pitchFamily="34" charset="0"/>
              </a:rPr>
              <a:t>Engagement: 12,306</a:t>
            </a:r>
            <a:endParaRPr lang="en-IN" dirty="0">
              <a:latin typeface="Bahnschrift" panose="020B0502040204020203" pitchFamily="34" charset="0"/>
            </a:endParaRPr>
          </a:p>
          <a:p>
            <a:pPr algn="ctr"/>
            <a:r>
              <a:rPr lang="en-IN" sz="1200" dirty="0">
                <a:latin typeface="Bahnschrift" panose="020B0502040204020203" pitchFamily="34" charset="0"/>
              </a:rPr>
              <a:t>Likes: 11,420</a:t>
            </a:r>
          </a:p>
          <a:p>
            <a:pPr algn="ctr"/>
            <a:r>
              <a:rPr lang="en-IN" sz="1200" dirty="0">
                <a:latin typeface="Bahnschrift" panose="020B0502040204020203" pitchFamily="34" charset="0"/>
              </a:rPr>
              <a:t>Comments: 886</a:t>
            </a:r>
          </a:p>
        </p:txBody>
      </p:sp>
      <p:sp>
        <p:nvSpPr>
          <p:cNvPr id="21" name="TextBox 20">
            <a:extLst>
              <a:ext uri="{FF2B5EF4-FFF2-40B4-BE49-F238E27FC236}">
                <a16:creationId xmlns:a16="http://schemas.microsoft.com/office/drawing/2014/main" id="{8FF29C5C-D317-B0EF-566B-A543E23BE1D4}"/>
              </a:ext>
            </a:extLst>
          </p:cNvPr>
          <p:cNvSpPr txBox="1"/>
          <p:nvPr/>
        </p:nvSpPr>
        <p:spPr>
          <a:xfrm>
            <a:off x="9089312" y="6345709"/>
            <a:ext cx="3160294" cy="415498"/>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6"/>
              </a:rPr>
              <a:t>https://www.instagram.com/reel/C_YBCZsvIyP/</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22" name="TextBox 21">
            <a:extLst>
              <a:ext uri="{FF2B5EF4-FFF2-40B4-BE49-F238E27FC236}">
                <a16:creationId xmlns:a16="http://schemas.microsoft.com/office/drawing/2014/main" id="{3FFDC78A-2503-E0F4-559F-84AF865F5EA0}"/>
              </a:ext>
            </a:extLst>
          </p:cNvPr>
          <p:cNvSpPr txBox="1"/>
          <p:nvPr/>
        </p:nvSpPr>
        <p:spPr>
          <a:xfrm>
            <a:off x="548691" y="5401661"/>
            <a:ext cx="2069797" cy="738664"/>
          </a:xfrm>
          <a:prstGeom prst="rect">
            <a:avLst/>
          </a:prstGeom>
          <a:noFill/>
        </p:spPr>
        <p:txBody>
          <a:bodyPr wrap="none" rtlCol="0">
            <a:spAutoFit/>
          </a:bodyPr>
          <a:lstStyle/>
          <a:p>
            <a:r>
              <a:rPr lang="en-IN" b="1" dirty="0">
                <a:latin typeface="Bahnschrift" panose="020B0502040204020203" pitchFamily="34" charset="0"/>
              </a:rPr>
              <a:t>Engagement: 2,671</a:t>
            </a:r>
            <a:endParaRPr lang="en-IN" dirty="0">
              <a:latin typeface="Bahnschrift" panose="020B0502040204020203" pitchFamily="34" charset="0"/>
            </a:endParaRPr>
          </a:p>
          <a:p>
            <a:pPr algn="ctr"/>
            <a:r>
              <a:rPr lang="en-IN" sz="1200" dirty="0">
                <a:latin typeface="Bahnschrift" panose="020B0502040204020203" pitchFamily="34" charset="0"/>
              </a:rPr>
              <a:t>Likes: 2,574</a:t>
            </a:r>
          </a:p>
          <a:p>
            <a:pPr algn="ctr"/>
            <a:r>
              <a:rPr lang="en-IN" sz="1200" dirty="0">
                <a:latin typeface="Bahnschrift" panose="020B0502040204020203" pitchFamily="34" charset="0"/>
              </a:rPr>
              <a:t>Comments: 97</a:t>
            </a:r>
          </a:p>
        </p:txBody>
      </p:sp>
      <p:sp>
        <p:nvSpPr>
          <p:cNvPr id="23" name="TextBox 22">
            <a:extLst>
              <a:ext uri="{FF2B5EF4-FFF2-40B4-BE49-F238E27FC236}">
                <a16:creationId xmlns:a16="http://schemas.microsoft.com/office/drawing/2014/main" id="{02A59CB9-EBB0-277F-733C-769E73C0C2B7}"/>
              </a:ext>
            </a:extLst>
          </p:cNvPr>
          <p:cNvSpPr txBox="1"/>
          <p:nvPr/>
        </p:nvSpPr>
        <p:spPr>
          <a:xfrm>
            <a:off x="-57605" y="6345709"/>
            <a:ext cx="3160294" cy="415498"/>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7"/>
              </a:rPr>
              <a:t>https://www.instagram.com/reel/C_cmkfPPH0C/</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pic>
        <p:nvPicPr>
          <p:cNvPr id="25" name="Picture 24">
            <a:extLst>
              <a:ext uri="{FF2B5EF4-FFF2-40B4-BE49-F238E27FC236}">
                <a16:creationId xmlns:a16="http://schemas.microsoft.com/office/drawing/2014/main" id="{704103B9-340D-5B56-727E-ABAF221400A9}"/>
              </a:ext>
            </a:extLst>
          </p:cNvPr>
          <p:cNvPicPr>
            <a:picLocks noChangeAspect="1"/>
          </p:cNvPicPr>
          <p:nvPr/>
        </p:nvPicPr>
        <p:blipFill>
          <a:blip r:embed="rId8"/>
          <a:stretch>
            <a:fillRect/>
          </a:stretch>
        </p:blipFill>
        <p:spPr>
          <a:xfrm>
            <a:off x="681323" y="1502976"/>
            <a:ext cx="1725866" cy="2563418"/>
          </a:xfrm>
          <a:prstGeom prst="rect">
            <a:avLst/>
          </a:prstGeom>
        </p:spPr>
      </p:pic>
      <p:sp>
        <p:nvSpPr>
          <p:cNvPr id="26" name="TextBox 25">
            <a:extLst>
              <a:ext uri="{FF2B5EF4-FFF2-40B4-BE49-F238E27FC236}">
                <a16:creationId xmlns:a16="http://schemas.microsoft.com/office/drawing/2014/main" id="{59A4FF4B-E7FE-7823-6695-4C6FD93F0778}"/>
              </a:ext>
            </a:extLst>
          </p:cNvPr>
          <p:cNvSpPr txBox="1"/>
          <p:nvPr/>
        </p:nvSpPr>
        <p:spPr>
          <a:xfrm>
            <a:off x="223200" y="4124388"/>
            <a:ext cx="2894807" cy="1277273"/>
          </a:xfrm>
          <a:prstGeom prst="rect">
            <a:avLst/>
          </a:prstGeom>
          <a:noFill/>
        </p:spPr>
        <p:txBody>
          <a:bodyPr wrap="square" rtlCol="0">
            <a:spAutoFit/>
          </a:bodyPr>
          <a:lstStyle/>
          <a:p>
            <a:r>
              <a:rPr lang="en-IN" sz="1100" b="1" dirty="0">
                <a:latin typeface="Bahnschrift" panose="020B0502040204020203" pitchFamily="34" charset="0"/>
              </a:rPr>
              <a:t>Reel: </a:t>
            </a:r>
            <a:r>
              <a:rPr lang="en-US" sz="1100" dirty="0">
                <a:latin typeface="Bahnschrift" panose="020B0502040204020203" pitchFamily="34" charset="0"/>
              </a:rPr>
              <a:t>Actions speak louder than words! The Anti-Rape Bill is a landmark step towards ensuring that our women are protected at all costs.</a:t>
            </a:r>
            <a:br>
              <a:rPr lang="en-US" sz="1100" dirty="0">
                <a:latin typeface="Bahnschrift" panose="020B0502040204020203" pitchFamily="34" charset="0"/>
              </a:rPr>
            </a:br>
            <a:r>
              <a:rPr lang="en-US" sz="1100" dirty="0">
                <a:latin typeface="Bahnschrift" panose="020B0502040204020203" pitchFamily="34" charset="0"/>
              </a:rPr>
              <a:t>This Bill is about enacting real, transformative change.</a:t>
            </a:r>
            <a:br>
              <a:rPr lang="en-US" sz="1100" dirty="0">
                <a:latin typeface="Bahnschrift" panose="020B0502040204020203" pitchFamily="34" charset="0"/>
              </a:rPr>
            </a:br>
            <a:r>
              <a:rPr lang="en-US" sz="1100" dirty="0">
                <a:latin typeface="Bahnschrift" panose="020B0502040204020203" pitchFamily="34" charset="0"/>
                <a:hlinkClick r:id="rId9"/>
              </a:rPr>
              <a:t>#BengalShowsTheWay</a:t>
            </a:r>
            <a:endParaRPr lang="en-IN" b="1" dirty="0">
              <a:latin typeface="Bahnschrift" panose="020B0502040204020203" pitchFamily="34" charset="0"/>
            </a:endParaRPr>
          </a:p>
        </p:txBody>
      </p:sp>
      <p:sp>
        <p:nvSpPr>
          <p:cNvPr id="27" name="TextBox 26">
            <a:extLst>
              <a:ext uri="{FF2B5EF4-FFF2-40B4-BE49-F238E27FC236}">
                <a16:creationId xmlns:a16="http://schemas.microsoft.com/office/drawing/2014/main" id="{CC186561-A901-56DE-EEDA-731DF9005F73}"/>
              </a:ext>
            </a:extLst>
          </p:cNvPr>
          <p:cNvSpPr txBox="1"/>
          <p:nvPr/>
        </p:nvSpPr>
        <p:spPr>
          <a:xfrm>
            <a:off x="3302502" y="3728558"/>
            <a:ext cx="2894807" cy="1523494"/>
          </a:xfrm>
          <a:prstGeom prst="rect">
            <a:avLst/>
          </a:prstGeom>
          <a:noFill/>
        </p:spPr>
        <p:txBody>
          <a:bodyPr wrap="square" rtlCol="0">
            <a:spAutoFit/>
          </a:bodyPr>
          <a:lstStyle/>
          <a:p>
            <a:r>
              <a:rPr lang="en-IN" sz="1100" b="1" dirty="0">
                <a:latin typeface="Bahnschrift" panose="020B0502040204020203" pitchFamily="34" charset="0"/>
              </a:rPr>
              <a:t>Reel: </a:t>
            </a:r>
            <a:r>
              <a:rPr lang="en-US" sz="1100" dirty="0">
                <a:latin typeface="Bahnschrift" panose="020B0502040204020203" pitchFamily="34" charset="0"/>
              </a:rPr>
              <a:t>"This fight will not stop, we will not accept defeat... Birbhum BJP stands firm against violence against women.“</a:t>
            </a:r>
          </a:p>
          <a:p>
            <a:r>
              <a:rPr lang="en-IN" sz="1200" dirty="0">
                <a:latin typeface="Bahnschrift" panose="020B0502040204020203" pitchFamily="34" charset="0"/>
              </a:rPr>
              <a:t>#ResignMamata</a:t>
            </a:r>
          </a:p>
          <a:p>
            <a:r>
              <a:rPr lang="en-IN" sz="1200" dirty="0">
                <a:latin typeface="Bahnschrift" panose="020B0502040204020203" pitchFamily="34" charset="0"/>
              </a:rPr>
              <a:t> #MamataMustResign #JusticeforRGKar </a:t>
            </a:r>
          </a:p>
          <a:p>
            <a:r>
              <a:rPr lang="en-IN" sz="1200" dirty="0">
                <a:latin typeface="Bahnschrift" panose="020B0502040204020203" pitchFamily="34" charset="0"/>
              </a:rPr>
              <a:t>#WeWantJustice </a:t>
            </a:r>
          </a:p>
          <a:p>
            <a:r>
              <a:rPr lang="en-IN" sz="1200" dirty="0">
                <a:latin typeface="Bahnschrift" panose="020B0502040204020203" pitchFamily="34" charset="0"/>
              </a:rPr>
              <a:t>#JusticeForRGKar</a:t>
            </a:r>
          </a:p>
        </p:txBody>
      </p:sp>
      <p:sp>
        <p:nvSpPr>
          <p:cNvPr id="29" name="TextBox 28">
            <a:extLst>
              <a:ext uri="{FF2B5EF4-FFF2-40B4-BE49-F238E27FC236}">
                <a16:creationId xmlns:a16="http://schemas.microsoft.com/office/drawing/2014/main" id="{88791135-B1D8-14B9-9CB1-03205B0ED855}"/>
              </a:ext>
            </a:extLst>
          </p:cNvPr>
          <p:cNvSpPr txBox="1"/>
          <p:nvPr/>
        </p:nvSpPr>
        <p:spPr>
          <a:xfrm>
            <a:off x="9483871" y="3660322"/>
            <a:ext cx="2421365" cy="430887"/>
          </a:xfrm>
          <a:prstGeom prst="rect">
            <a:avLst/>
          </a:prstGeom>
          <a:noFill/>
        </p:spPr>
        <p:txBody>
          <a:bodyPr wrap="square" rtlCol="0">
            <a:spAutoFit/>
          </a:bodyPr>
          <a:lstStyle/>
          <a:p>
            <a:r>
              <a:rPr lang="en-IN" sz="1100" dirty="0">
                <a:latin typeface="Bahnschrift" panose="020B0502040204020203" pitchFamily="34" charset="0"/>
              </a:rPr>
              <a:t>Reel: </a:t>
            </a:r>
            <a:r>
              <a:rPr lang="en-US" sz="1100" dirty="0">
                <a:latin typeface="Bahnschrift" panose="020B0502040204020203" pitchFamily="34" charset="0"/>
              </a:rPr>
              <a:t>"Students of Rabindra Bharati University sang for the police."</a:t>
            </a:r>
            <a:endParaRPr lang="en-IN" sz="1100" dirty="0">
              <a:latin typeface="Bahnschrift" panose="020B0502040204020203" pitchFamily="34" charset="0"/>
            </a:endParaRPr>
          </a:p>
        </p:txBody>
      </p:sp>
      <p:sp>
        <p:nvSpPr>
          <p:cNvPr id="13" name="Slide Number Placeholder 12">
            <a:extLst>
              <a:ext uri="{FF2B5EF4-FFF2-40B4-BE49-F238E27FC236}">
                <a16:creationId xmlns:a16="http://schemas.microsoft.com/office/drawing/2014/main" id="{D5E627F8-EE84-1362-45B9-1C02B58AEB6D}"/>
              </a:ext>
            </a:extLst>
          </p:cNvPr>
          <p:cNvSpPr>
            <a:spLocks noGrp="1"/>
          </p:cNvSpPr>
          <p:nvPr>
            <p:ph type="sldNum" sz="quarter" idx="7"/>
          </p:nvPr>
        </p:nvSpPr>
        <p:spPr/>
        <p:txBody>
          <a:bodyPr/>
          <a:lstStyle/>
          <a:p>
            <a:fld id="{B6F15528-21DE-4FAA-801E-634DDDAF4B2B}" type="slidenum">
              <a:rPr lang="en-US" smtClean="0"/>
              <a:t>31</a:t>
            </a:fld>
            <a:endParaRPr lang="en-US"/>
          </a:p>
        </p:txBody>
      </p:sp>
    </p:spTree>
    <p:extLst>
      <p:ext uri="{BB962C8B-B14F-4D97-AF65-F5344CB8AC3E}">
        <p14:creationId xmlns:p14="http://schemas.microsoft.com/office/powerpoint/2010/main" val="565592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B56DC95B-8F9B-C80F-E8B3-2789CD2B01F5}"/>
              </a:ext>
            </a:extLst>
          </p:cNvPr>
          <p:cNvSpPr txBox="1">
            <a:spLocks/>
          </p:cNvSpPr>
          <p:nvPr/>
        </p:nvSpPr>
        <p:spPr>
          <a:xfrm>
            <a:off x="963111" y="272203"/>
            <a:ext cx="8242911" cy="566181"/>
          </a:xfrm>
          <a:prstGeom prst="rect">
            <a:avLst/>
          </a:prstGeom>
        </p:spPr>
        <p:txBody>
          <a:bodyPr vert="horz" wrap="square" lIns="0" tIns="12065" rIns="0" bIns="0" rtlCol="0" anchor="ctr">
            <a:spAutoFit/>
          </a:bodyPr>
          <a:lstStyle>
            <a:lvl1pPr>
              <a:defRPr sz="4800" b="0" i="0">
                <a:solidFill>
                  <a:schemeClr val="bg1"/>
                </a:solidFill>
                <a:latin typeface="Bahnschrift"/>
                <a:ea typeface="+mj-ea"/>
                <a:cs typeface="Bahnschrift"/>
              </a:defRPr>
            </a:lvl1pPr>
          </a:lstStyle>
          <a:p>
            <a:pPr marL="12700" algn="ctr">
              <a:spcBef>
                <a:spcPts val="95"/>
              </a:spcBef>
              <a:tabLst>
                <a:tab pos="405765" algn="l"/>
                <a:tab pos="901065" algn="l"/>
                <a:tab pos="1586230" algn="l"/>
              </a:tabLst>
            </a:pPr>
            <a:r>
              <a:rPr lang="en-US" sz="3600" kern="0" spc="-10" dirty="0">
                <a:solidFill>
                  <a:schemeClr val="tx1"/>
                </a:solidFill>
              </a:rPr>
              <a:t>Party Official Pages Most Engaging Post</a:t>
            </a:r>
          </a:p>
        </p:txBody>
      </p:sp>
      <p:sp>
        <p:nvSpPr>
          <p:cNvPr id="6" name="Rectangle 5">
            <a:extLst>
              <a:ext uri="{FF2B5EF4-FFF2-40B4-BE49-F238E27FC236}">
                <a16:creationId xmlns:a16="http://schemas.microsoft.com/office/drawing/2014/main" id="{D4B64144-392B-AA90-D736-DF8C50E2E655}"/>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7" name="TextBox 6">
            <a:extLst>
              <a:ext uri="{FF2B5EF4-FFF2-40B4-BE49-F238E27FC236}">
                <a16:creationId xmlns:a16="http://schemas.microsoft.com/office/drawing/2014/main" id="{15F70D67-4A9B-2778-414F-4D4B18C3317D}"/>
              </a:ext>
            </a:extLst>
          </p:cNvPr>
          <p:cNvSpPr txBox="1"/>
          <p:nvPr/>
        </p:nvSpPr>
        <p:spPr>
          <a:xfrm>
            <a:off x="1290510" y="1195199"/>
            <a:ext cx="554960" cy="307777"/>
          </a:xfrm>
          <a:prstGeom prst="rect">
            <a:avLst/>
          </a:prstGeom>
          <a:noFill/>
        </p:spPr>
        <p:txBody>
          <a:bodyPr wrap="none" rtlCol="0">
            <a:spAutoFit/>
          </a:bodyPr>
          <a:lstStyle/>
          <a:p>
            <a:r>
              <a:rPr lang="en-IN" sz="1400" dirty="0">
                <a:latin typeface="Bahnschrift" panose="020B0502040204020203" pitchFamily="34" charset="0"/>
              </a:rPr>
              <a:t>AITC</a:t>
            </a:r>
          </a:p>
        </p:txBody>
      </p:sp>
      <p:sp>
        <p:nvSpPr>
          <p:cNvPr id="8" name="TextBox 7">
            <a:extLst>
              <a:ext uri="{FF2B5EF4-FFF2-40B4-BE49-F238E27FC236}">
                <a16:creationId xmlns:a16="http://schemas.microsoft.com/office/drawing/2014/main" id="{EC86BBD6-01BB-950F-6973-576C1809348B}"/>
              </a:ext>
            </a:extLst>
          </p:cNvPr>
          <p:cNvSpPr txBox="1"/>
          <p:nvPr/>
        </p:nvSpPr>
        <p:spPr>
          <a:xfrm>
            <a:off x="4841307" y="1195199"/>
            <a:ext cx="502061" cy="307777"/>
          </a:xfrm>
          <a:prstGeom prst="rect">
            <a:avLst/>
          </a:prstGeom>
          <a:noFill/>
        </p:spPr>
        <p:txBody>
          <a:bodyPr wrap="none" rtlCol="0">
            <a:spAutoFit/>
          </a:bodyPr>
          <a:lstStyle/>
          <a:p>
            <a:r>
              <a:rPr lang="en-IN" sz="1400" dirty="0">
                <a:latin typeface="Bahnschrift" panose="020B0502040204020203" pitchFamily="34" charset="0"/>
              </a:rPr>
              <a:t>BJP</a:t>
            </a:r>
          </a:p>
        </p:txBody>
      </p:sp>
      <p:sp>
        <p:nvSpPr>
          <p:cNvPr id="9" name="TextBox 8">
            <a:extLst>
              <a:ext uri="{FF2B5EF4-FFF2-40B4-BE49-F238E27FC236}">
                <a16:creationId xmlns:a16="http://schemas.microsoft.com/office/drawing/2014/main" id="{C332ECD4-ADD3-68AD-1366-217EC82108E7}"/>
              </a:ext>
            </a:extLst>
          </p:cNvPr>
          <p:cNvSpPr txBox="1"/>
          <p:nvPr/>
        </p:nvSpPr>
        <p:spPr>
          <a:xfrm>
            <a:off x="7503312" y="1195199"/>
            <a:ext cx="470000" cy="307777"/>
          </a:xfrm>
          <a:prstGeom prst="rect">
            <a:avLst/>
          </a:prstGeom>
          <a:noFill/>
        </p:spPr>
        <p:txBody>
          <a:bodyPr wrap="none" rtlCol="0">
            <a:spAutoFit/>
          </a:bodyPr>
          <a:lstStyle/>
          <a:p>
            <a:r>
              <a:rPr lang="en-IN" sz="1400" dirty="0">
                <a:latin typeface="Bahnschrift" panose="020B0502040204020203" pitchFamily="34" charset="0"/>
              </a:rPr>
              <a:t>INC</a:t>
            </a:r>
          </a:p>
        </p:txBody>
      </p:sp>
      <p:sp>
        <p:nvSpPr>
          <p:cNvPr id="10" name="TextBox 9">
            <a:extLst>
              <a:ext uri="{FF2B5EF4-FFF2-40B4-BE49-F238E27FC236}">
                <a16:creationId xmlns:a16="http://schemas.microsoft.com/office/drawing/2014/main" id="{D0A57620-3E9B-6AA1-BB14-24B7782CCD24}"/>
              </a:ext>
            </a:extLst>
          </p:cNvPr>
          <p:cNvSpPr txBox="1"/>
          <p:nvPr/>
        </p:nvSpPr>
        <p:spPr>
          <a:xfrm>
            <a:off x="10147735" y="1195199"/>
            <a:ext cx="715260" cy="307777"/>
          </a:xfrm>
          <a:prstGeom prst="rect">
            <a:avLst/>
          </a:prstGeom>
          <a:noFill/>
        </p:spPr>
        <p:txBody>
          <a:bodyPr wrap="none" rtlCol="0">
            <a:spAutoFit/>
          </a:bodyPr>
          <a:lstStyle/>
          <a:p>
            <a:r>
              <a:rPr lang="en-IN" sz="1400" dirty="0">
                <a:latin typeface="Bahnschrift" panose="020B0502040204020203" pitchFamily="34" charset="0"/>
              </a:rPr>
              <a:t>CPI(M)</a:t>
            </a:r>
          </a:p>
        </p:txBody>
      </p:sp>
      <p:sp>
        <p:nvSpPr>
          <p:cNvPr id="13" name="TextBox 12">
            <a:extLst>
              <a:ext uri="{FF2B5EF4-FFF2-40B4-BE49-F238E27FC236}">
                <a16:creationId xmlns:a16="http://schemas.microsoft.com/office/drawing/2014/main" id="{1331D12D-8527-713A-9BF7-B518B5B1FDB4}"/>
              </a:ext>
            </a:extLst>
          </p:cNvPr>
          <p:cNvSpPr txBox="1"/>
          <p:nvPr/>
        </p:nvSpPr>
        <p:spPr>
          <a:xfrm>
            <a:off x="3836352" y="5395654"/>
            <a:ext cx="2090637" cy="923330"/>
          </a:xfrm>
          <a:prstGeom prst="rect">
            <a:avLst/>
          </a:prstGeom>
          <a:noFill/>
        </p:spPr>
        <p:txBody>
          <a:bodyPr wrap="none" rtlCol="0">
            <a:spAutoFit/>
          </a:bodyPr>
          <a:lstStyle/>
          <a:p>
            <a:r>
              <a:rPr lang="en-IN" b="1" dirty="0">
                <a:latin typeface="Bahnschrift" panose="020B0502040204020203" pitchFamily="34" charset="0"/>
              </a:rPr>
              <a:t>Engagement: 8,951</a:t>
            </a:r>
            <a:endParaRPr lang="en-IN" dirty="0">
              <a:latin typeface="Bahnschrift" panose="020B0502040204020203" pitchFamily="34" charset="0"/>
            </a:endParaRPr>
          </a:p>
          <a:p>
            <a:pPr algn="ctr"/>
            <a:r>
              <a:rPr lang="en-IN" sz="1200" dirty="0">
                <a:latin typeface="Bahnschrift" panose="020B0502040204020203" pitchFamily="34" charset="0"/>
              </a:rPr>
              <a:t>Likes: 7,717</a:t>
            </a:r>
          </a:p>
          <a:p>
            <a:pPr algn="ctr"/>
            <a:r>
              <a:rPr lang="en-IN" sz="1200" dirty="0">
                <a:latin typeface="Bahnschrift" panose="020B0502040204020203" pitchFamily="34" charset="0"/>
              </a:rPr>
              <a:t>Comments: 1,234</a:t>
            </a:r>
          </a:p>
          <a:p>
            <a:pPr algn="ctr"/>
            <a:r>
              <a:rPr lang="en-IN" sz="1200" dirty="0">
                <a:latin typeface="Bahnschrift" panose="020B0502040204020203" pitchFamily="34" charset="0"/>
              </a:rPr>
              <a:t>Views: 2,32,807</a:t>
            </a:r>
          </a:p>
        </p:txBody>
      </p:sp>
      <p:sp>
        <p:nvSpPr>
          <p:cNvPr id="14" name="TextBox 13">
            <a:extLst>
              <a:ext uri="{FF2B5EF4-FFF2-40B4-BE49-F238E27FC236}">
                <a16:creationId xmlns:a16="http://schemas.microsoft.com/office/drawing/2014/main" id="{5DECDC9A-621C-C4E2-2187-489AE7DC65B7}"/>
              </a:ext>
            </a:extLst>
          </p:cNvPr>
          <p:cNvSpPr txBox="1"/>
          <p:nvPr/>
        </p:nvSpPr>
        <p:spPr>
          <a:xfrm>
            <a:off x="3336602" y="6328061"/>
            <a:ext cx="3160294" cy="415498"/>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3"/>
              </a:rPr>
              <a:t>https://www.youtube.com/watch?v=fTjUC2mwzj8</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15" name="TextBox 14">
            <a:extLst>
              <a:ext uri="{FF2B5EF4-FFF2-40B4-BE49-F238E27FC236}">
                <a16:creationId xmlns:a16="http://schemas.microsoft.com/office/drawing/2014/main" id="{8924B217-2090-4489-78AE-F086635B5F61}"/>
              </a:ext>
            </a:extLst>
          </p:cNvPr>
          <p:cNvSpPr txBox="1"/>
          <p:nvPr/>
        </p:nvSpPr>
        <p:spPr>
          <a:xfrm>
            <a:off x="9633929" y="5326821"/>
            <a:ext cx="2069797" cy="923330"/>
          </a:xfrm>
          <a:prstGeom prst="rect">
            <a:avLst/>
          </a:prstGeom>
          <a:noFill/>
        </p:spPr>
        <p:txBody>
          <a:bodyPr wrap="none" rtlCol="0">
            <a:spAutoFit/>
          </a:bodyPr>
          <a:lstStyle/>
          <a:p>
            <a:r>
              <a:rPr lang="en-IN" b="1" dirty="0">
                <a:latin typeface="Bahnschrift" panose="020B0502040204020203" pitchFamily="34" charset="0"/>
              </a:rPr>
              <a:t>Engagement: 2066</a:t>
            </a:r>
            <a:endParaRPr lang="en-IN" dirty="0">
              <a:latin typeface="Bahnschrift" panose="020B0502040204020203" pitchFamily="34" charset="0"/>
            </a:endParaRPr>
          </a:p>
          <a:p>
            <a:pPr algn="ctr"/>
            <a:r>
              <a:rPr lang="en-IN" sz="1200" dirty="0">
                <a:latin typeface="Bahnschrift" panose="020B0502040204020203" pitchFamily="34" charset="0"/>
              </a:rPr>
              <a:t>Likes: 2,045</a:t>
            </a:r>
          </a:p>
          <a:p>
            <a:pPr algn="ctr"/>
            <a:r>
              <a:rPr lang="en-IN" sz="1200" dirty="0">
                <a:latin typeface="Bahnschrift" panose="020B0502040204020203" pitchFamily="34" charset="0"/>
              </a:rPr>
              <a:t>Comments:21</a:t>
            </a:r>
          </a:p>
          <a:p>
            <a:pPr algn="ctr"/>
            <a:r>
              <a:rPr lang="en-IN" sz="1200" dirty="0">
                <a:latin typeface="Bahnschrift" panose="020B0502040204020203" pitchFamily="34" charset="0"/>
              </a:rPr>
              <a:t>Views: 47,392</a:t>
            </a:r>
          </a:p>
        </p:txBody>
      </p:sp>
      <p:sp>
        <p:nvSpPr>
          <p:cNvPr id="16" name="TextBox 15">
            <a:extLst>
              <a:ext uri="{FF2B5EF4-FFF2-40B4-BE49-F238E27FC236}">
                <a16:creationId xmlns:a16="http://schemas.microsoft.com/office/drawing/2014/main" id="{65DF0926-7BFB-45D6-3FAB-B64244DF9494}"/>
              </a:ext>
            </a:extLst>
          </p:cNvPr>
          <p:cNvSpPr txBox="1"/>
          <p:nvPr/>
        </p:nvSpPr>
        <p:spPr>
          <a:xfrm>
            <a:off x="8944934" y="6345709"/>
            <a:ext cx="3160294" cy="415498"/>
          </a:xfrm>
          <a:prstGeom prst="rect">
            <a:avLst/>
          </a:prstGeom>
          <a:noFill/>
        </p:spPr>
        <p:txBody>
          <a:bodyPr wrap="square" rtlCol="0" anchor="ctr">
            <a:spAutoFit/>
          </a:bodyPr>
          <a:lstStyle/>
          <a:p>
            <a:pPr algn="ctr"/>
            <a:r>
              <a:rPr lang="en-IN" sz="1050" b="1" dirty="0">
                <a:latin typeface="Bahnschrift" panose="020B0502040204020203" pitchFamily="34" charset="0"/>
              </a:rPr>
              <a:t>Link: </a:t>
            </a:r>
          </a:p>
          <a:p>
            <a:pPr algn="ctr"/>
            <a:r>
              <a:rPr lang="en-IN" sz="1050" dirty="0">
                <a:latin typeface="Bahnschrift" panose="020B0502040204020203" pitchFamily="34" charset="0"/>
              </a:rPr>
              <a:t> </a:t>
            </a:r>
            <a:r>
              <a:rPr lang="en-IN" sz="1050" dirty="0">
                <a:latin typeface="Bahnschrift" panose="020B0502040204020203" pitchFamily="34" charset="0"/>
                <a:hlinkClick r:id="rId4"/>
              </a:rPr>
              <a:t>https://www.youtube.com/watch?v=Pq35z-zEES0</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17" name="TextBox 16">
            <a:extLst>
              <a:ext uri="{FF2B5EF4-FFF2-40B4-BE49-F238E27FC236}">
                <a16:creationId xmlns:a16="http://schemas.microsoft.com/office/drawing/2014/main" id="{484DDCB4-FF8D-4775-59BD-82125E857FDB}"/>
              </a:ext>
            </a:extLst>
          </p:cNvPr>
          <p:cNvSpPr txBox="1"/>
          <p:nvPr/>
        </p:nvSpPr>
        <p:spPr>
          <a:xfrm>
            <a:off x="651200" y="5329860"/>
            <a:ext cx="1954381" cy="923330"/>
          </a:xfrm>
          <a:prstGeom prst="rect">
            <a:avLst/>
          </a:prstGeom>
          <a:noFill/>
        </p:spPr>
        <p:txBody>
          <a:bodyPr wrap="none" rtlCol="0">
            <a:spAutoFit/>
          </a:bodyPr>
          <a:lstStyle/>
          <a:p>
            <a:r>
              <a:rPr lang="en-IN" b="1" dirty="0">
                <a:latin typeface="Bahnschrift" panose="020B0502040204020203" pitchFamily="34" charset="0"/>
              </a:rPr>
              <a:t>Engagement: 286</a:t>
            </a:r>
            <a:endParaRPr lang="en-IN" dirty="0">
              <a:latin typeface="Bahnschrift" panose="020B0502040204020203" pitchFamily="34" charset="0"/>
            </a:endParaRPr>
          </a:p>
          <a:p>
            <a:pPr algn="ctr"/>
            <a:r>
              <a:rPr lang="en-IN" sz="1200" dirty="0">
                <a:latin typeface="Bahnschrift" panose="020B0502040204020203" pitchFamily="34" charset="0"/>
              </a:rPr>
              <a:t>Likes: 280</a:t>
            </a:r>
          </a:p>
          <a:p>
            <a:pPr algn="ctr"/>
            <a:r>
              <a:rPr lang="en-IN" sz="1200" dirty="0">
                <a:latin typeface="Bahnschrift" panose="020B0502040204020203" pitchFamily="34" charset="0"/>
              </a:rPr>
              <a:t>Comments: 6</a:t>
            </a:r>
          </a:p>
          <a:p>
            <a:pPr algn="ctr"/>
            <a:r>
              <a:rPr lang="en-IN" sz="1200" dirty="0">
                <a:latin typeface="Bahnschrift" panose="020B0502040204020203" pitchFamily="34" charset="0"/>
              </a:rPr>
              <a:t>Views: 4,720</a:t>
            </a:r>
          </a:p>
        </p:txBody>
      </p:sp>
      <p:sp>
        <p:nvSpPr>
          <p:cNvPr id="18" name="TextBox 17">
            <a:extLst>
              <a:ext uri="{FF2B5EF4-FFF2-40B4-BE49-F238E27FC236}">
                <a16:creationId xmlns:a16="http://schemas.microsoft.com/office/drawing/2014/main" id="{A42FF31E-E361-400F-6C2D-BE2DF6E05D23}"/>
              </a:ext>
            </a:extLst>
          </p:cNvPr>
          <p:cNvSpPr txBox="1"/>
          <p:nvPr/>
        </p:nvSpPr>
        <p:spPr>
          <a:xfrm>
            <a:off x="-57605" y="6345709"/>
            <a:ext cx="3160294" cy="415498"/>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5"/>
              </a:rPr>
              <a:t>https://www.youtube.com/watch?v=2G5TBgMIq68</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20" name="TextBox 19">
            <a:extLst>
              <a:ext uri="{FF2B5EF4-FFF2-40B4-BE49-F238E27FC236}">
                <a16:creationId xmlns:a16="http://schemas.microsoft.com/office/drawing/2014/main" id="{DC1697D3-7636-BE8E-46D3-E013975B7B3A}"/>
              </a:ext>
            </a:extLst>
          </p:cNvPr>
          <p:cNvSpPr txBox="1"/>
          <p:nvPr/>
        </p:nvSpPr>
        <p:spPr>
          <a:xfrm>
            <a:off x="92506" y="4091209"/>
            <a:ext cx="3312220" cy="600164"/>
          </a:xfrm>
          <a:prstGeom prst="rect">
            <a:avLst/>
          </a:prstGeom>
          <a:noFill/>
        </p:spPr>
        <p:txBody>
          <a:bodyPr wrap="square" rtlCol="0">
            <a:spAutoFit/>
          </a:bodyPr>
          <a:lstStyle/>
          <a:p>
            <a:r>
              <a:rPr lang="en-IN" sz="1100" dirty="0">
                <a:latin typeface="Bahnschrift" panose="020B0502040204020203" pitchFamily="34" charset="0"/>
              </a:rPr>
              <a:t>Three Objectives Of The Aparajita Anti-Rape Bill |</a:t>
            </a:r>
          </a:p>
          <a:p>
            <a:endParaRPr lang="en-IN" sz="1100" dirty="0">
              <a:latin typeface="Bahnschrift" panose="020B0502040204020203" pitchFamily="34" charset="0"/>
            </a:endParaRPr>
          </a:p>
          <a:p>
            <a:r>
              <a:rPr lang="en-IN" sz="1100" dirty="0">
                <a:latin typeface="Bahnschrift" panose="020B0502040204020203" pitchFamily="34" charset="0"/>
              </a:rPr>
              <a:t> </a:t>
            </a:r>
            <a:r>
              <a:rPr lang="as-IN" sz="1100" dirty="0">
                <a:latin typeface="Bahnschrift" panose="020B0502040204020203" pitchFamily="34" charset="0"/>
              </a:rPr>
              <a:t>অপরাজিতা ধর্ষণ বিরোধী বিলের তিনটি উদ্দেশ্য</a:t>
            </a:r>
            <a:endParaRPr lang="en-IN" dirty="0">
              <a:latin typeface="Bahnschrift" panose="020B0502040204020203" pitchFamily="34" charset="0"/>
            </a:endParaRPr>
          </a:p>
        </p:txBody>
      </p:sp>
      <p:sp>
        <p:nvSpPr>
          <p:cNvPr id="21" name="TextBox 20">
            <a:extLst>
              <a:ext uri="{FF2B5EF4-FFF2-40B4-BE49-F238E27FC236}">
                <a16:creationId xmlns:a16="http://schemas.microsoft.com/office/drawing/2014/main" id="{5D22BEEC-A4E6-7071-3482-C20A1FE3B90E}"/>
              </a:ext>
            </a:extLst>
          </p:cNvPr>
          <p:cNvSpPr txBox="1"/>
          <p:nvPr/>
        </p:nvSpPr>
        <p:spPr>
          <a:xfrm>
            <a:off x="3611196" y="4091209"/>
            <a:ext cx="2894807" cy="600164"/>
          </a:xfrm>
          <a:prstGeom prst="rect">
            <a:avLst/>
          </a:prstGeom>
          <a:noFill/>
        </p:spPr>
        <p:txBody>
          <a:bodyPr wrap="square" rtlCol="0">
            <a:spAutoFit/>
          </a:bodyPr>
          <a:lstStyle/>
          <a:p>
            <a:r>
              <a:rPr lang="en-US" sz="1100" dirty="0">
                <a:latin typeface="Bahnschrift" panose="020B0502040204020203" pitchFamily="34" charset="0"/>
              </a:rPr>
              <a:t>Leader of the Opposition Shri </a:t>
            </a:r>
            <a:r>
              <a:rPr lang="en-US" sz="1100" dirty="0" err="1">
                <a:latin typeface="Bahnschrift" panose="020B0502040204020203" pitchFamily="34" charset="0"/>
              </a:rPr>
              <a:t>Suvendu</a:t>
            </a:r>
            <a:r>
              <a:rPr lang="en-US" sz="1100" dirty="0">
                <a:latin typeface="Bahnschrift" panose="020B0502040204020203" pitchFamily="34" charset="0"/>
              </a:rPr>
              <a:t> Adhikari is delivering a speech in the West Bengal Legislative Assembly.</a:t>
            </a:r>
            <a:endParaRPr lang="en-IN" sz="1200" dirty="0">
              <a:latin typeface="Bahnschrift" panose="020B0502040204020203" pitchFamily="34" charset="0"/>
            </a:endParaRPr>
          </a:p>
        </p:txBody>
      </p:sp>
      <p:sp>
        <p:nvSpPr>
          <p:cNvPr id="22" name="TextBox 21">
            <a:extLst>
              <a:ext uri="{FF2B5EF4-FFF2-40B4-BE49-F238E27FC236}">
                <a16:creationId xmlns:a16="http://schemas.microsoft.com/office/drawing/2014/main" id="{671EC7E9-5288-0A08-BD24-DC453948F395}"/>
              </a:ext>
            </a:extLst>
          </p:cNvPr>
          <p:cNvSpPr txBox="1"/>
          <p:nvPr/>
        </p:nvSpPr>
        <p:spPr>
          <a:xfrm>
            <a:off x="8944934" y="4161595"/>
            <a:ext cx="3065201" cy="430887"/>
          </a:xfrm>
          <a:prstGeom prst="rect">
            <a:avLst/>
          </a:prstGeom>
          <a:noFill/>
        </p:spPr>
        <p:txBody>
          <a:bodyPr wrap="square" rtlCol="0">
            <a:spAutoFit/>
          </a:bodyPr>
          <a:lstStyle/>
          <a:p>
            <a:r>
              <a:rPr lang="en-US" sz="1100" dirty="0">
                <a:latin typeface="Bahnschrift" panose="020B0502040204020203" pitchFamily="34" charset="0"/>
              </a:rPr>
              <a:t>Chaos surrounding the </a:t>
            </a:r>
            <a:r>
              <a:rPr lang="en-US" sz="1100" dirty="0" err="1">
                <a:latin typeface="Bahnschrift" panose="020B0502040204020203" pitchFamily="34" charset="0"/>
              </a:rPr>
              <a:t>Lalbazar</a:t>
            </a:r>
            <a:r>
              <a:rPr lang="en-US" sz="1100" dirty="0">
                <a:latin typeface="Bahnschrift" panose="020B0502040204020203" pitchFamily="34" charset="0"/>
              </a:rPr>
              <a:t> raid in response to the call of junior doctors #cpim</a:t>
            </a:r>
            <a:endParaRPr lang="en-IN" sz="1100" dirty="0">
              <a:latin typeface="Bahnschrift" panose="020B0502040204020203" pitchFamily="34" charset="0"/>
            </a:endParaRPr>
          </a:p>
        </p:txBody>
      </p:sp>
      <p:pic>
        <p:nvPicPr>
          <p:cNvPr id="24" name="Picture 23">
            <a:extLst>
              <a:ext uri="{FF2B5EF4-FFF2-40B4-BE49-F238E27FC236}">
                <a16:creationId xmlns:a16="http://schemas.microsoft.com/office/drawing/2014/main" id="{2031E3A4-76CF-A9F4-F5EB-E571EF61B2DA}"/>
              </a:ext>
            </a:extLst>
          </p:cNvPr>
          <p:cNvPicPr>
            <a:picLocks noChangeAspect="1"/>
          </p:cNvPicPr>
          <p:nvPr/>
        </p:nvPicPr>
        <p:blipFill>
          <a:blip r:embed="rId6"/>
          <a:stretch>
            <a:fillRect/>
          </a:stretch>
        </p:blipFill>
        <p:spPr>
          <a:xfrm>
            <a:off x="92506" y="1555696"/>
            <a:ext cx="3312220" cy="2344605"/>
          </a:xfrm>
          <a:prstGeom prst="rect">
            <a:avLst/>
          </a:prstGeom>
        </p:spPr>
      </p:pic>
      <p:pic>
        <p:nvPicPr>
          <p:cNvPr id="28" name="Picture 27">
            <a:extLst>
              <a:ext uri="{FF2B5EF4-FFF2-40B4-BE49-F238E27FC236}">
                <a16:creationId xmlns:a16="http://schemas.microsoft.com/office/drawing/2014/main" id="{6E42DBF6-2293-CF5B-4193-F40B9FD83B05}"/>
              </a:ext>
            </a:extLst>
          </p:cNvPr>
          <p:cNvPicPr>
            <a:picLocks noChangeAspect="1"/>
          </p:cNvPicPr>
          <p:nvPr/>
        </p:nvPicPr>
        <p:blipFill>
          <a:blip r:embed="rId7"/>
          <a:stretch>
            <a:fillRect/>
          </a:stretch>
        </p:blipFill>
        <p:spPr>
          <a:xfrm>
            <a:off x="3473524" y="1462346"/>
            <a:ext cx="3170153" cy="2315628"/>
          </a:xfrm>
          <a:prstGeom prst="rect">
            <a:avLst/>
          </a:prstGeom>
        </p:spPr>
      </p:pic>
      <p:pic>
        <p:nvPicPr>
          <p:cNvPr id="30" name="Picture 29">
            <a:extLst>
              <a:ext uri="{FF2B5EF4-FFF2-40B4-BE49-F238E27FC236}">
                <a16:creationId xmlns:a16="http://schemas.microsoft.com/office/drawing/2014/main" id="{9764187F-B55E-73E4-286D-24F4DAE1BDBD}"/>
              </a:ext>
            </a:extLst>
          </p:cNvPr>
          <p:cNvPicPr>
            <a:picLocks noChangeAspect="1"/>
          </p:cNvPicPr>
          <p:nvPr/>
        </p:nvPicPr>
        <p:blipFill>
          <a:blip r:embed="rId8"/>
          <a:stretch>
            <a:fillRect/>
          </a:stretch>
        </p:blipFill>
        <p:spPr>
          <a:xfrm>
            <a:off x="8814067" y="1473832"/>
            <a:ext cx="3346612" cy="2304142"/>
          </a:xfrm>
          <a:prstGeom prst="rect">
            <a:avLst/>
          </a:prstGeom>
        </p:spPr>
      </p:pic>
      <p:sp>
        <p:nvSpPr>
          <p:cNvPr id="31" name="TextBox 30">
            <a:extLst>
              <a:ext uri="{FF2B5EF4-FFF2-40B4-BE49-F238E27FC236}">
                <a16:creationId xmlns:a16="http://schemas.microsoft.com/office/drawing/2014/main" id="{2A5D4885-BEAE-BF21-7F09-EA9A9C43B21D}"/>
              </a:ext>
            </a:extLst>
          </p:cNvPr>
          <p:cNvSpPr txBox="1"/>
          <p:nvPr/>
        </p:nvSpPr>
        <p:spPr>
          <a:xfrm>
            <a:off x="7191302" y="2003131"/>
            <a:ext cx="1107996" cy="307777"/>
          </a:xfrm>
          <a:prstGeom prst="rect">
            <a:avLst/>
          </a:prstGeom>
          <a:noFill/>
        </p:spPr>
        <p:txBody>
          <a:bodyPr wrap="none" rtlCol="0">
            <a:spAutoFit/>
          </a:bodyPr>
          <a:lstStyle/>
          <a:p>
            <a:r>
              <a:rPr lang="en-IN" sz="1400" dirty="0">
                <a:solidFill>
                  <a:srgbClr val="FF0000"/>
                </a:solidFill>
                <a:latin typeface="Bahnschrift" panose="020B0502040204020203" pitchFamily="34" charset="0"/>
              </a:rPr>
              <a:t>No Account</a:t>
            </a:r>
          </a:p>
        </p:txBody>
      </p:sp>
      <p:sp>
        <p:nvSpPr>
          <p:cNvPr id="11" name="Slide Number Placeholder 10">
            <a:extLst>
              <a:ext uri="{FF2B5EF4-FFF2-40B4-BE49-F238E27FC236}">
                <a16:creationId xmlns:a16="http://schemas.microsoft.com/office/drawing/2014/main" id="{BF943FFE-B875-CB1E-78CD-237E1D2EA4A9}"/>
              </a:ext>
            </a:extLst>
          </p:cNvPr>
          <p:cNvSpPr>
            <a:spLocks noGrp="1"/>
          </p:cNvSpPr>
          <p:nvPr>
            <p:ph type="sldNum" sz="quarter" idx="7"/>
          </p:nvPr>
        </p:nvSpPr>
        <p:spPr/>
        <p:txBody>
          <a:bodyPr/>
          <a:lstStyle/>
          <a:p>
            <a:fld id="{B6F15528-21DE-4FAA-801E-634DDDAF4B2B}" type="slidenum">
              <a:rPr lang="en-US" smtClean="0"/>
              <a:t>32</a:t>
            </a:fld>
            <a:endParaRPr lang="en-US"/>
          </a:p>
        </p:txBody>
      </p:sp>
    </p:spTree>
    <p:extLst>
      <p:ext uri="{BB962C8B-B14F-4D97-AF65-F5344CB8AC3E}">
        <p14:creationId xmlns:p14="http://schemas.microsoft.com/office/powerpoint/2010/main" val="2543796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054227"/>
            <a:ext cx="12223526" cy="2800767"/>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Section 2</a:t>
            </a:r>
            <a:r>
              <a:rPr lang="en-IN" sz="4800" kern="0" dirty="0">
                <a:solidFill>
                  <a:prstClr val="white"/>
                </a:solidFill>
                <a:latin typeface="Bahnschrift" panose="020B0502040204020203" pitchFamily="34" charset="0"/>
                <a:ea typeface="Cambria" panose="02040503050406030204" pitchFamily="18"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Leaders Analysis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382686F9-02CF-BC90-60A2-233965E6A46A}"/>
              </a:ext>
            </a:extLst>
          </p:cNvPr>
          <p:cNvSpPr>
            <a:spLocks noGrp="1"/>
          </p:cNvSpPr>
          <p:nvPr>
            <p:ph type="sldNum" sz="quarter" idx="7"/>
          </p:nvPr>
        </p:nvSpPr>
        <p:spPr/>
        <p:txBody>
          <a:bodyPr/>
          <a:lstStyle/>
          <a:p>
            <a:fld id="{B6F15528-21DE-4FAA-801E-634DDDAF4B2B}" type="slidenum">
              <a:rPr lang="en-US" smtClean="0"/>
              <a:t>33</a:t>
            </a:fld>
            <a:endParaRPr lang="en-US"/>
          </a:p>
        </p:txBody>
      </p:sp>
    </p:spTree>
    <p:extLst>
      <p:ext uri="{BB962C8B-B14F-4D97-AF65-F5344CB8AC3E}">
        <p14:creationId xmlns:p14="http://schemas.microsoft.com/office/powerpoint/2010/main" val="1066243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054227"/>
            <a:ext cx="12223526" cy="2800767"/>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Section 2.1: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Top Leaders Pages Summary</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522EF841-557F-4E21-DB69-20165FE4EC06}"/>
              </a:ext>
            </a:extLst>
          </p:cNvPr>
          <p:cNvSpPr>
            <a:spLocks noGrp="1"/>
          </p:cNvSpPr>
          <p:nvPr>
            <p:ph type="sldNum" sz="quarter" idx="7"/>
          </p:nvPr>
        </p:nvSpPr>
        <p:spPr/>
        <p:txBody>
          <a:bodyPr/>
          <a:lstStyle/>
          <a:p>
            <a:fld id="{B6F15528-21DE-4FAA-801E-634DDDAF4B2B}" type="slidenum">
              <a:rPr lang="en-US" smtClean="0"/>
              <a:t>34</a:t>
            </a:fld>
            <a:endParaRPr lang="en-US"/>
          </a:p>
        </p:txBody>
      </p:sp>
    </p:spTree>
    <p:extLst>
      <p:ext uri="{BB962C8B-B14F-4D97-AF65-F5344CB8AC3E}">
        <p14:creationId xmlns:p14="http://schemas.microsoft.com/office/powerpoint/2010/main" val="1726469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3709" y="259367"/>
            <a:ext cx="10608311" cy="566181"/>
          </a:xfrm>
          <a:prstGeom prst="rect">
            <a:avLst/>
          </a:prstGeom>
        </p:spPr>
        <p:txBody>
          <a:bodyPr vert="horz" wrap="square" lIns="0" tIns="12065" rIns="0" bIns="0" rtlCol="0" anchor="ctr">
            <a:spAutoFit/>
          </a:bodyPr>
          <a:lstStyle/>
          <a:p>
            <a:pPr marL="12700">
              <a:lnSpc>
                <a:spcPct val="100000"/>
              </a:lnSpc>
              <a:spcBef>
                <a:spcPts val="95"/>
              </a:spcBef>
              <a:tabLst>
                <a:tab pos="405765" algn="l"/>
                <a:tab pos="901065" algn="l"/>
                <a:tab pos="1586230" algn="l"/>
              </a:tabLst>
            </a:pPr>
            <a:r>
              <a:rPr lang="en-IN" sz="3600" spc="-5" dirty="0"/>
              <a:t>Top Leaders Official Pages Overview - Overall</a:t>
            </a:r>
            <a:endParaRPr sz="3600" spc="-10" dirty="0"/>
          </a:p>
        </p:txBody>
      </p:sp>
      <p:graphicFrame>
        <p:nvGraphicFramePr>
          <p:cNvPr id="20" name="Table 19">
            <a:extLst>
              <a:ext uri="{FF2B5EF4-FFF2-40B4-BE49-F238E27FC236}">
                <a16:creationId xmlns:a16="http://schemas.microsoft.com/office/drawing/2014/main" id="{16D6670D-D465-3764-40B7-9FAEE03BFDD6}"/>
              </a:ext>
            </a:extLst>
          </p:cNvPr>
          <p:cNvGraphicFramePr>
            <a:graphicFrameLocks noGrp="1"/>
          </p:cNvGraphicFramePr>
          <p:nvPr>
            <p:extLst>
              <p:ext uri="{D42A27DB-BD31-4B8C-83A1-F6EECF244321}">
                <p14:modId xmlns:p14="http://schemas.microsoft.com/office/powerpoint/2010/main" val="3316333880"/>
              </p:ext>
            </p:extLst>
          </p:nvPr>
        </p:nvGraphicFramePr>
        <p:xfrm>
          <a:off x="14571" y="1171075"/>
          <a:ext cx="12191987" cy="5341324"/>
        </p:xfrm>
        <a:graphic>
          <a:graphicData uri="http://schemas.openxmlformats.org/drawingml/2006/table">
            <a:tbl>
              <a:tblPr>
                <a:tableStyleId>{5940675A-B579-460E-94D1-54222C63F5DA}</a:tableStyleId>
              </a:tblPr>
              <a:tblGrid>
                <a:gridCol w="804579">
                  <a:extLst>
                    <a:ext uri="{9D8B030D-6E8A-4147-A177-3AD203B41FA5}">
                      <a16:colId xmlns:a16="http://schemas.microsoft.com/office/drawing/2014/main" val="1622850517"/>
                    </a:ext>
                  </a:extLst>
                </a:gridCol>
                <a:gridCol w="1159552">
                  <a:extLst>
                    <a:ext uri="{9D8B030D-6E8A-4147-A177-3AD203B41FA5}">
                      <a16:colId xmlns:a16="http://schemas.microsoft.com/office/drawing/2014/main" val="3820303404"/>
                    </a:ext>
                  </a:extLst>
                </a:gridCol>
                <a:gridCol w="639241">
                  <a:extLst>
                    <a:ext uri="{9D8B030D-6E8A-4147-A177-3AD203B41FA5}">
                      <a16:colId xmlns:a16="http://schemas.microsoft.com/office/drawing/2014/main" val="2277746327"/>
                    </a:ext>
                  </a:extLst>
                </a:gridCol>
                <a:gridCol w="639241">
                  <a:extLst>
                    <a:ext uri="{9D8B030D-6E8A-4147-A177-3AD203B41FA5}">
                      <a16:colId xmlns:a16="http://schemas.microsoft.com/office/drawing/2014/main" val="525469434"/>
                    </a:ext>
                  </a:extLst>
                </a:gridCol>
                <a:gridCol w="639241">
                  <a:extLst>
                    <a:ext uri="{9D8B030D-6E8A-4147-A177-3AD203B41FA5}">
                      <a16:colId xmlns:a16="http://schemas.microsoft.com/office/drawing/2014/main" val="2450274795"/>
                    </a:ext>
                  </a:extLst>
                </a:gridCol>
                <a:gridCol w="639241">
                  <a:extLst>
                    <a:ext uri="{9D8B030D-6E8A-4147-A177-3AD203B41FA5}">
                      <a16:colId xmlns:a16="http://schemas.microsoft.com/office/drawing/2014/main" val="3558792809"/>
                    </a:ext>
                  </a:extLst>
                </a:gridCol>
                <a:gridCol w="639241">
                  <a:extLst>
                    <a:ext uri="{9D8B030D-6E8A-4147-A177-3AD203B41FA5}">
                      <a16:colId xmlns:a16="http://schemas.microsoft.com/office/drawing/2014/main" val="2480829106"/>
                    </a:ext>
                  </a:extLst>
                </a:gridCol>
                <a:gridCol w="639241">
                  <a:extLst>
                    <a:ext uri="{9D8B030D-6E8A-4147-A177-3AD203B41FA5}">
                      <a16:colId xmlns:a16="http://schemas.microsoft.com/office/drawing/2014/main" val="2233204023"/>
                    </a:ext>
                  </a:extLst>
                </a:gridCol>
                <a:gridCol w="639241">
                  <a:extLst>
                    <a:ext uri="{9D8B030D-6E8A-4147-A177-3AD203B41FA5}">
                      <a16:colId xmlns:a16="http://schemas.microsoft.com/office/drawing/2014/main" val="2827366874"/>
                    </a:ext>
                  </a:extLst>
                </a:gridCol>
                <a:gridCol w="639241">
                  <a:extLst>
                    <a:ext uri="{9D8B030D-6E8A-4147-A177-3AD203B41FA5}">
                      <a16:colId xmlns:a16="http://schemas.microsoft.com/office/drawing/2014/main" val="2628492940"/>
                    </a:ext>
                  </a:extLst>
                </a:gridCol>
                <a:gridCol w="639241">
                  <a:extLst>
                    <a:ext uri="{9D8B030D-6E8A-4147-A177-3AD203B41FA5}">
                      <a16:colId xmlns:a16="http://schemas.microsoft.com/office/drawing/2014/main" val="2765879828"/>
                    </a:ext>
                  </a:extLst>
                </a:gridCol>
                <a:gridCol w="639241">
                  <a:extLst>
                    <a:ext uri="{9D8B030D-6E8A-4147-A177-3AD203B41FA5}">
                      <a16:colId xmlns:a16="http://schemas.microsoft.com/office/drawing/2014/main" val="2883449097"/>
                    </a:ext>
                  </a:extLst>
                </a:gridCol>
                <a:gridCol w="639241">
                  <a:extLst>
                    <a:ext uri="{9D8B030D-6E8A-4147-A177-3AD203B41FA5}">
                      <a16:colId xmlns:a16="http://schemas.microsoft.com/office/drawing/2014/main" val="1180666891"/>
                    </a:ext>
                  </a:extLst>
                </a:gridCol>
                <a:gridCol w="639241">
                  <a:extLst>
                    <a:ext uri="{9D8B030D-6E8A-4147-A177-3AD203B41FA5}">
                      <a16:colId xmlns:a16="http://schemas.microsoft.com/office/drawing/2014/main" val="2680012168"/>
                    </a:ext>
                  </a:extLst>
                </a:gridCol>
                <a:gridCol w="639241">
                  <a:extLst>
                    <a:ext uri="{9D8B030D-6E8A-4147-A177-3AD203B41FA5}">
                      <a16:colId xmlns:a16="http://schemas.microsoft.com/office/drawing/2014/main" val="2743139334"/>
                    </a:ext>
                  </a:extLst>
                </a:gridCol>
                <a:gridCol w="639241">
                  <a:extLst>
                    <a:ext uri="{9D8B030D-6E8A-4147-A177-3AD203B41FA5}">
                      <a16:colId xmlns:a16="http://schemas.microsoft.com/office/drawing/2014/main" val="3473123302"/>
                    </a:ext>
                  </a:extLst>
                </a:gridCol>
                <a:gridCol w="639241">
                  <a:extLst>
                    <a:ext uri="{9D8B030D-6E8A-4147-A177-3AD203B41FA5}">
                      <a16:colId xmlns:a16="http://schemas.microsoft.com/office/drawing/2014/main" val="1006284785"/>
                    </a:ext>
                  </a:extLst>
                </a:gridCol>
                <a:gridCol w="639241">
                  <a:extLst>
                    <a:ext uri="{9D8B030D-6E8A-4147-A177-3AD203B41FA5}">
                      <a16:colId xmlns:a16="http://schemas.microsoft.com/office/drawing/2014/main" val="3992086742"/>
                    </a:ext>
                  </a:extLst>
                </a:gridCol>
              </a:tblGrid>
              <a:tr h="408663">
                <a:tc gridSpan="18">
                  <a:txBody>
                    <a:bodyPr/>
                    <a:lstStyle/>
                    <a:p>
                      <a:pPr algn="ctr" fontAlgn="ctr"/>
                      <a:r>
                        <a:rPr lang="en-IN" sz="1400" b="0" i="0" u="none" strike="noStrike" dirty="0">
                          <a:solidFill>
                            <a:schemeClr val="bg1"/>
                          </a:solidFill>
                          <a:effectLst/>
                          <a:latin typeface="Bahnschrift" panose="020B0502040204020203" pitchFamily="34" charset="0"/>
                        </a:rPr>
                        <a:t>Overall</a:t>
                      </a:r>
                    </a:p>
                  </a:txBody>
                  <a:tcPr marL="5765" marR="5765" marT="5765" marB="0" anchor="ctr">
                    <a:lnL w="6350" cap="flat" cmpd="sng" algn="ctr">
                      <a:solidFill>
                        <a:schemeClr val="tx1">
                          <a:lumMod val="85000"/>
                          <a:lumOff val="15000"/>
                        </a:schemeClr>
                      </a:solidFill>
                      <a:prstDash val="solid"/>
                      <a:round/>
                      <a:headEnd type="none" w="med" len="med"/>
                      <a:tailEnd type="none" w="med" len="med"/>
                    </a:lnL>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40397352"/>
                  </a:ext>
                </a:extLst>
              </a:tr>
              <a:tr h="312469">
                <a:tc rowSpan="2">
                  <a:txBody>
                    <a:bodyPr/>
                    <a:lstStyle/>
                    <a:p>
                      <a:pPr algn="ctr" fontAlgn="ctr"/>
                      <a:r>
                        <a:rPr lang="en-IN" sz="1400" u="none" strike="noStrike" dirty="0">
                          <a:solidFill>
                            <a:schemeClr val="bg1"/>
                          </a:solidFill>
                          <a:effectLst/>
                          <a:latin typeface="Bahnschrift" panose="020B0502040204020203" pitchFamily="34" charset="0"/>
                        </a:rPr>
                        <a:t>Party</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3C1A56"/>
                    </a:solidFill>
                  </a:tcPr>
                </a:tc>
                <a:tc rowSpan="2">
                  <a:txBody>
                    <a:bodyPr/>
                    <a:lstStyle/>
                    <a:p>
                      <a:pPr algn="ctr" fontAlgn="ctr"/>
                      <a:r>
                        <a:rPr lang="en-IN" sz="1400" b="0" i="0" u="none" strike="noStrike" dirty="0">
                          <a:solidFill>
                            <a:schemeClr val="bg1"/>
                          </a:solidFill>
                          <a:effectLst/>
                          <a:latin typeface="Bahnschrift" panose="020B0502040204020203" pitchFamily="34" charset="0"/>
                        </a:rPr>
                        <a:t>Leaders</a:t>
                      </a: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3C1A56"/>
                    </a:solidFill>
                  </a:tcPr>
                </a:tc>
                <a:tc gridSpan="4">
                  <a:txBody>
                    <a:bodyPr/>
                    <a:lstStyle/>
                    <a:p>
                      <a:pPr algn="ctr" fontAlgn="ctr"/>
                      <a:r>
                        <a:rPr lang="en-IN" sz="1400" u="none" strike="noStrike" dirty="0">
                          <a:solidFill>
                            <a:schemeClr val="bg1"/>
                          </a:solidFill>
                          <a:effectLst/>
                          <a:latin typeface="Bahnschrift" panose="020B0502040204020203" pitchFamily="34" charset="0"/>
                        </a:rPr>
                        <a:t>Facebook</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Instagram</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Twitter</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YouTube</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85902128"/>
                  </a:ext>
                </a:extLst>
              </a:tr>
              <a:tr h="667362">
                <a:tc vMerge="1">
                  <a:txBody>
                    <a:bodyPr/>
                    <a:lstStyle/>
                    <a:p>
                      <a:endParaRPr lang="en-IN"/>
                    </a:p>
                  </a:txBody>
                  <a:tcPr/>
                </a:tc>
                <a:tc vMerge="1">
                  <a:txBody>
                    <a:bodyPr/>
                    <a:lstStyle/>
                    <a:p>
                      <a:endParaRPr lang="en-IN"/>
                    </a:p>
                  </a:txBody>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Avg.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Average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Average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Average Video Views</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extLst>
                  <a:ext uri="{0D108BD9-81ED-4DB2-BD59-A6C34878D82A}">
                    <a16:rowId xmlns:a16="http://schemas.microsoft.com/office/drawing/2014/main" val="1712108871"/>
                  </a:ext>
                </a:extLst>
              </a:tr>
              <a:tr h="564690">
                <a:tc rowSpan="2">
                  <a:txBody>
                    <a:bodyPr/>
                    <a:lstStyle/>
                    <a:p>
                      <a:pPr algn="ctr"/>
                      <a:r>
                        <a:rPr lang="en-IN" sz="1800" dirty="0">
                          <a:latin typeface="Banchrift"/>
                        </a:rPr>
                        <a:t>AITC</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IN" sz="1200" dirty="0">
                          <a:latin typeface="Bahnschrift" panose="020B0502040204020203" pitchFamily="34" charset="0"/>
                        </a:rPr>
                        <a:t>Mamata </a:t>
                      </a:r>
                    </a:p>
                    <a:p>
                      <a:pPr algn="ctr"/>
                      <a:r>
                        <a:rPr lang="en-IN" sz="1200" dirty="0">
                          <a:latin typeface="Bahnschrift" panose="020B0502040204020203" pitchFamily="34" charset="0"/>
                        </a:rPr>
                        <a:t>Banerjee</a:t>
                      </a:r>
                      <a:endParaRPr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9971422"/>
                  </a:ext>
                </a:extLst>
              </a:tr>
              <a:tr h="564690">
                <a:tc vMerge="1">
                  <a:txBody>
                    <a:bodyPr/>
                    <a:lstStyle/>
                    <a:p>
                      <a:pPr algn="ct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IN" sz="1200" dirty="0">
                          <a:latin typeface="Bahnschrift" panose="020B0502040204020203" pitchFamily="34" charset="0"/>
                        </a:rPr>
                        <a:t>Abhishek </a:t>
                      </a:r>
                    </a:p>
                    <a:p>
                      <a:pPr algn="ctr"/>
                      <a:r>
                        <a:rPr lang="en-IN" sz="1200" dirty="0">
                          <a:latin typeface="Bahnschrift" panose="020B0502040204020203" pitchFamily="34" charset="0"/>
                        </a:rPr>
                        <a:t>Banerjee</a:t>
                      </a:r>
                      <a:endParaRPr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4886912"/>
                  </a:ext>
                </a:extLst>
              </a:tr>
              <a:tr h="564690">
                <a:tc rowSpan="2">
                  <a:txBody>
                    <a:bodyPr/>
                    <a:lstStyle/>
                    <a:p>
                      <a:pPr algn="ctr"/>
                      <a:r>
                        <a:rPr lang="en-IN" sz="1800" dirty="0">
                          <a:latin typeface="Banchrift"/>
                        </a:rPr>
                        <a:t>BJP</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dirty="0">
                          <a:latin typeface="Bahnschrift" panose="020B0502040204020203" pitchFamily="34" charset="0"/>
                        </a:rPr>
                        <a:t>Dilip Ghosh</a:t>
                      </a: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7058375"/>
                  </a:ext>
                </a:extLst>
              </a:tr>
              <a:tr h="564690">
                <a:tc vMerge="1">
                  <a:txBody>
                    <a:bodyPr/>
                    <a:lstStyle/>
                    <a:p>
                      <a:pPr algn="ct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IN" sz="1200" dirty="0" err="1">
                          <a:latin typeface="Bahnschrift" panose="020B0502040204020203" pitchFamily="34" charset="0"/>
                        </a:rPr>
                        <a:t>Suvendu</a:t>
                      </a:r>
                      <a:r>
                        <a:rPr lang="en-IN" sz="1200" dirty="0">
                          <a:latin typeface="Bahnschrift" panose="020B0502040204020203" pitchFamily="34" charset="0"/>
                        </a:rPr>
                        <a:t> </a:t>
                      </a:r>
                    </a:p>
                    <a:p>
                      <a:pPr algn="ctr"/>
                      <a:r>
                        <a:rPr lang="en-IN" sz="1200" dirty="0">
                          <a:latin typeface="Bahnschrift" panose="020B0502040204020203" pitchFamily="34" charset="0"/>
                        </a:rPr>
                        <a:t>Adhikari</a:t>
                      </a: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0496034"/>
                  </a:ext>
                </a:extLst>
              </a:tr>
              <a:tr h="564690">
                <a:tc>
                  <a:txBody>
                    <a:bodyPr/>
                    <a:lstStyle/>
                    <a:p>
                      <a:pPr algn="ctr"/>
                      <a:r>
                        <a:rPr lang="en-IN" sz="1800" dirty="0">
                          <a:latin typeface="Banchrift"/>
                        </a:rPr>
                        <a:t>INC</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IN" sz="1200" dirty="0" err="1">
                          <a:latin typeface="Bahnschrift" panose="020B0502040204020203" pitchFamily="34" charset="0"/>
                        </a:rPr>
                        <a:t>Adhir</a:t>
                      </a:r>
                      <a:r>
                        <a:rPr lang="en-IN" sz="1200" dirty="0">
                          <a:latin typeface="Bahnschrift" panose="020B0502040204020203" pitchFamily="34" charset="0"/>
                        </a:rPr>
                        <a:t> Ranjan Chowdhury</a:t>
                      </a:r>
                      <a:endParaRPr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6150800"/>
                  </a:ext>
                </a:extLst>
              </a:tr>
              <a:tr h="564690">
                <a:tc rowSpan="2">
                  <a:txBody>
                    <a:bodyPr/>
                    <a:lstStyle/>
                    <a:p>
                      <a:pPr algn="ctr"/>
                      <a:r>
                        <a:rPr lang="en-IN" sz="1800" dirty="0">
                          <a:latin typeface="Banchrift"/>
                        </a:rPr>
                        <a:t>CPI(M)</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IN" sz="1200" dirty="0">
                          <a:latin typeface="Bahnschrift" panose="020B0502040204020203" pitchFamily="34" charset="0"/>
                        </a:rPr>
                        <a:t>Sujan </a:t>
                      </a:r>
                    </a:p>
                    <a:p>
                      <a:pPr algn="ctr"/>
                      <a:r>
                        <a:rPr lang="en-IN" sz="1200" dirty="0">
                          <a:latin typeface="Bahnschrift" panose="020B0502040204020203" pitchFamily="34" charset="0"/>
                        </a:rPr>
                        <a:t>Chakraborty</a:t>
                      </a: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574606"/>
                  </a:ext>
                </a:extLst>
              </a:tr>
              <a:tr h="564690">
                <a:tc vMerge="1">
                  <a:txBody>
                    <a:bodyPr/>
                    <a:lstStyle/>
                    <a:p>
                      <a:pPr algn="ct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IN" sz="1200" dirty="0">
                          <a:latin typeface="Bahnschrift" panose="020B0502040204020203" pitchFamily="34" charset="0"/>
                        </a:rPr>
                        <a:t>Md. Salim</a:t>
                      </a: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0905535"/>
                  </a:ext>
                </a:extLst>
              </a:tr>
            </a:tbl>
          </a:graphicData>
        </a:graphic>
      </p:graphicFrame>
      <p:sp>
        <p:nvSpPr>
          <p:cNvPr id="6" name="Slide Number Placeholder 5">
            <a:extLst>
              <a:ext uri="{FF2B5EF4-FFF2-40B4-BE49-F238E27FC236}">
                <a16:creationId xmlns:a16="http://schemas.microsoft.com/office/drawing/2014/main" id="{6CE1FC78-86F4-63B3-1645-5F95E2303B96}"/>
              </a:ext>
            </a:extLst>
          </p:cNvPr>
          <p:cNvSpPr>
            <a:spLocks noGrp="1"/>
          </p:cNvSpPr>
          <p:nvPr>
            <p:ph type="sldNum" sz="quarter" idx="7"/>
          </p:nvPr>
        </p:nvSpPr>
        <p:spPr/>
        <p:txBody>
          <a:bodyPr/>
          <a:lstStyle/>
          <a:p>
            <a:fld id="{B6F15528-21DE-4FAA-801E-634DDDAF4B2B}" type="slidenum">
              <a:rPr lang="en-US" smtClean="0"/>
              <a:t>35</a:t>
            </a:fld>
            <a:endParaRPr lang="en-US"/>
          </a:p>
        </p:txBody>
      </p:sp>
    </p:spTree>
    <p:extLst>
      <p:ext uri="{BB962C8B-B14F-4D97-AF65-F5344CB8AC3E}">
        <p14:creationId xmlns:p14="http://schemas.microsoft.com/office/powerpoint/2010/main" val="3201835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1518F4D0-1F58-B4FE-53BA-39484C95F9F8}"/>
              </a:ext>
            </a:extLst>
          </p:cNvPr>
          <p:cNvSpPr txBox="1">
            <a:spLocks noGrp="1"/>
          </p:cNvSpPr>
          <p:nvPr>
            <p:ph type="title"/>
          </p:nvPr>
        </p:nvSpPr>
        <p:spPr>
          <a:xfrm>
            <a:off x="123709" y="259367"/>
            <a:ext cx="10608311" cy="566181"/>
          </a:xfrm>
          <a:prstGeom prst="rect">
            <a:avLst/>
          </a:prstGeom>
        </p:spPr>
        <p:txBody>
          <a:bodyPr vert="horz" wrap="square" lIns="0" tIns="12065" rIns="0" bIns="0" rtlCol="0" anchor="ctr">
            <a:spAutoFit/>
          </a:bodyPr>
          <a:lstStyle/>
          <a:p>
            <a:pPr marL="12700">
              <a:lnSpc>
                <a:spcPct val="100000"/>
              </a:lnSpc>
              <a:spcBef>
                <a:spcPts val="95"/>
              </a:spcBef>
              <a:tabLst>
                <a:tab pos="405765" algn="l"/>
                <a:tab pos="901065" algn="l"/>
                <a:tab pos="1586230" algn="l"/>
              </a:tabLst>
            </a:pPr>
            <a:r>
              <a:rPr lang="en-IN" sz="3600" spc="-5" dirty="0"/>
              <a:t>Top Leaders Official Pages Overview – Last 7 Days</a:t>
            </a:r>
            <a:endParaRPr sz="3600" spc="-10" dirty="0"/>
          </a:p>
        </p:txBody>
      </p:sp>
      <p:graphicFrame>
        <p:nvGraphicFramePr>
          <p:cNvPr id="8" name="Table 7">
            <a:extLst>
              <a:ext uri="{FF2B5EF4-FFF2-40B4-BE49-F238E27FC236}">
                <a16:creationId xmlns:a16="http://schemas.microsoft.com/office/drawing/2014/main" id="{FF426838-BD52-8605-B60A-8792E7527CA2}"/>
              </a:ext>
            </a:extLst>
          </p:cNvPr>
          <p:cNvGraphicFramePr>
            <a:graphicFrameLocks noGrp="1"/>
          </p:cNvGraphicFramePr>
          <p:nvPr>
            <p:extLst>
              <p:ext uri="{D42A27DB-BD31-4B8C-83A1-F6EECF244321}">
                <p14:modId xmlns:p14="http://schemas.microsoft.com/office/powerpoint/2010/main" val="4207402840"/>
              </p:ext>
            </p:extLst>
          </p:nvPr>
        </p:nvGraphicFramePr>
        <p:xfrm>
          <a:off x="14571" y="1171075"/>
          <a:ext cx="12191987" cy="5341324"/>
        </p:xfrm>
        <a:graphic>
          <a:graphicData uri="http://schemas.openxmlformats.org/drawingml/2006/table">
            <a:tbl>
              <a:tblPr>
                <a:tableStyleId>{5940675A-B579-460E-94D1-54222C63F5DA}</a:tableStyleId>
              </a:tblPr>
              <a:tblGrid>
                <a:gridCol w="804579">
                  <a:extLst>
                    <a:ext uri="{9D8B030D-6E8A-4147-A177-3AD203B41FA5}">
                      <a16:colId xmlns:a16="http://schemas.microsoft.com/office/drawing/2014/main" val="1622850517"/>
                    </a:ext>
                  </a:extLst>
                </a:gridCol>
                <a:gridCol w="1159552">
                  <a:extLst>
                    <a:ext uri="{9D8B030D-6E8A-4147-A177-3AD203B41FA5}">
                      <a16:colId xmlns:a16="http://schemas.microsoft.com/office/drawing/2014/main" val="3820303404"/>
                    </a:ext>
                  </a:extLst>
                </a:gridCol>
                <a:gridCol w="639241">
                  <a:extLst>
                    <a:ext uri="{9D8B030D-6E8A-4147-A177-3AD203B41FA5}">
                      <a16:colId xmlns:a16="http://schemas.microsoft.com/office/drawing/2014/main" val="2277746327"/>
                    </a:ext>
                  </a:extLst>
                </a:gridCol>
                <a:gridCol w="639241">
                  <a:extLst>
                    <a:ext uri="{9D8B030D-6E8A-4147-A177-3AD203B41FA5}">
                      <a16:colId xmlns:a16="http://schemas.microsoft.com/office/drawing/2014/main" val="525469434"/>
                    </a:ext>
                  </a:extLst>
                </a:gridCol>
                <a:gridCol w="639241">
                  <a:extLst>
                    <a:ext uri="{9D8B030D-6E8A-4147-A177-3AD203B41FA5}">
                      <a16:colId xmlns:a16="http://schemas.microsoft.com/office/drawing/2014/main" val="2450274795"/>
                    </a:ext>
                  </a:extLst>
                </a:gridCol>
                <a:gridCol w="639241">
                  <a:extLst>
                    <a:ext uri="{9D8B030D-6E8A-4147-A177-3AD203B41FA5}">
                      <a16:colId xmlns:a16="http://schemas.microsoft.com/office/drawing/2014/main" val="3558792809"/>
                    </a:ext>
                  </a:extLst>
                </a:gridCol>
                <a:gridCol w="639241">
                  <a:extLst>
                    <a:ext uri="{9D8B030D-6E8A-4147-A177-3AD203B41FA5}">
                      <a16:colId xmlns:a16="http://schemas.microsoft.com/office/drawing/2014/main" val="2480829106"/>
                    </a:ext>
                  </a:extLst>
                </a:gridCol>
                <a:gridCol w="639241">
                  <a:extLst>
                    <a:ext uri="{9D8B030D-6E8A-4147-A177-3AD203B41FA5}">
                      <a16:colId xmlns:a16="http://schemas.microsoft.com/office/drawing/2014/main" val="2233204023"/>
                    </a:ext>
                  </a:extLst>
                </a:gridCol>
                <a:gridCol w="639241">
                  <a:extLst>
                    <a:ext uri="{9D8B030D-6E8A-4147-A177-3AD203B41FA5}">
                      <a16:colId xmlns:a16="http://schemas.microsoft.com/office/drawing/2014/main" val="2827366874"/>
                    </a:ext>
                  </a:extLst>
                </a:gridCol>
                <a:gridCol w="639241">
                  <a:extLst>
                    <a:ext uri="{9D8B030D-6E8A-4147-A177-3AD203B41FA5}">
                      <a16:colId xmlns:a16="http://schemas.microsoft.com/office/drawing/2014/main" val="2628492940"/>
                    </a:ext>
                  </a:extLst>
                </a:gridCol>
                <a:gridCol w="639241">
                  <a:extLst>
                    <a:ext uri="{9D8B030D-6E8A-4147-A177-3AD203B41FA5}">
                      <a16:colId xmlns:a16="http://schemas.microsoft.com/office/drawing/2014/main" val="2765879828"/>
                    </a:ext>
                  </a:extLst>
                </a:gridCol>
                <a:gridCol w="639241">
                  <a:extLst>
                    <a:ext uri="{9D8B030D-6E8A-4147-A177-3AD203B41FA5}">
                      <a16:colId xmlns:a16="http://schemas.microsoft.com/office/drawing/2014/main" val="2883449097"/>
                    </a:ext>
                  </a:extLst>
                </a:gridCol>
                <a:gridCol w="639241">
                  <a:extLst>
                    <a:ext uri="{9D8B030D-6E8A-4147-A177-3AD203B41FA5}">
                      <a16:colId xmlns:a16="http://schemas.microsoft.com/office/drawing/2014/main" val="1180666891"/>
                    </a:ext>
                  </a:extLst>
                </a:gridCol>
                <a:gridCol w="639241">
                  <a:extLst>
                    <a:ext uri="{9D8B030D-6E8A-4147-A177-3AD203B41FA5}">
                      <a16:colId xmlns:a16="http://schemas.microsoft.com/office/drawing/2014/main" val="2680012168"/>
                    </a:ext>
                  </a:extLst>
                </a:gridCol>
                <a:gridCol w="639241">
                  <a:extLst>
                    <a:ext uri="{9D8B030D-6E8A-4147-A177-3AD203B41FA5}">
                      <a16:colId xmlns:a16="http://schemas.microsoft.com/office/drawing/2014/main" val="2743139334"/>
                    </a:ext>
                  </a:extLst>
                </a:gridCol>
                <a:gridCol w="639241">
                  <a:extLst>
                    <a:ext uri="{9D8B030D-6E8A-4147-A177-3AD203B41FA5}">
                      <a16:colId xmlns:a16="http://schemas.microsoft.com/office/drawing/2014/main" val="3473123302"/>
                    </a:ext>
                  </a:extLst>
                </a:gridCol>
                <a:gridCol w="639241">
                  <a:extLst>
                    <a:ext uri="{9D8B030D-6E8A-4147-A177-3AD203B41FA5}">
                      <a16:colId xmlns:a16="http://schemas.microsoft.com/office/drawing/2014/main" val="1006284785"/>
                    </a:ext>
                  </a:extLst>
                </a:gridCol>
                <a:gridCol w="639241">
                  <a:extLst>
                    <a:ext uri="{9D8B030D-6E8A-4147-A177-3AD203B41FA5}">
                      <a16:colId xmlns:a16="http://schemas.microsoft.com/office/drawing/2014/main" val="3992086742"/>
                    </a:ext>
                  </a:extLst>
                </a:gridCol>
              </a:tblGrid>
              <a:tr h="408663">
                <a:tc gridSpan="18">
                  <a:txBody>
                    <a:bodyPr/>
                    <a:lstStyle/>
                    <a:p>
                      <a:pPr algn="ctr" fontAlgn="ctr"/>
                      <a:r>
                        <a:rPr lang="en-IN" sz="1400" b="0" i="0" u="none" strike="noStrike" dirty="0">
                          <a:solidFill>
                            <a:schemeClr val="bg1"/>
                          </a:solidFill>
                          <a:effectLst/>
                          <a:latin typeface="Bahnschrift" panose="020B0502040204020203" pitchFamily="34" charset="0"/>
                        </a:rPr>
                        <a:t>Last 7 Days</a:t>
                      </a:r>
                    </a:p>
                  </a:txBody>
                  <a:tcPr marL="5765" marR="5765" marT="5765" marB="0" anchor="ctr">
                    <a:lnL w="6350" cap="flat" cmpd="sng" algn="ctr">
                      <a:solidFill>
                        <a:schemeClr val="tx1">
                          <a:lumMod val="85000"/>
                          <a:lumOff val="15000"/>
                        </a:schemeClr>
                      </a:solidFill>
                      <a:prstDash val="solid"/>
                      <a:round/>
                      <a:headEnd type="none" w="med" len="med"/>
                      <a:tailEnd type="none" w="med" len="med"/>
                    </a:lnL>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40397352"/>
                  </a:ext>
                </a:extLst>
              </a:tr>
              <a:tr h="312469">
                <a:tc rowSpan="2">
                  <a:txBody>
                    <a:bodyPr/>
                    <a:lstStyle/>
                    <a:p>
                      <a:pPr algn="ctr" fontAlgn="ctr"/>
                      <a:r>
                        <a:rPr lang="en-IN" sz="1400" u="none" strike="noStrike" dirty="0">
                          <a:solidFill>
                            <a:schemeClr val="bg1"/>
                          </a:solidFill>
                          <a:effectLst/>
                          <a:latin typeface="Bahnschrift" panose="020B0502040204020203" pitchFamily="34" charset="0"/>
                        </a:rPr>
                        <a:t>Party</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3C1A56"/>
                    </a:solidFill>
                  </a:tcPr>
                </a:tc>
                <a:tc rowSpan="2">
                  <a:txBody>
                    <a:bodyPr/>
                    <a:lstStyle/>
                    <a:p>
                      <a:pPr algn="ctr" fontAlgn="ctr"/>
                      <a:r>
                        <a:rPr lang="en-IN" sz="1400" b="0" i="0" u="none" strike="noStrike" dirty="0">
                          <a:solidFill>
                            <a:schemeClr val="bg1"/>
                          </a:solidFill>
                          <a:effectLst/>
                          <a:latin typeface="Bahnschrift" panose="020B0502040204020203" pitchFamily="34" charset="0"/>
                        </a:rPr>
                        <a:t>Leaders</a:t>
                      </a: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3C1A56"/>
                    </a:solidFill>
                  </a:tcPr>
                </a:tc>
                <a:tc gridSpan="4">
                  <a:txBody>
                    <a:bodyPr/>
                    <a:lstStyle/>
                    <a:p>
                      <a:pPr algn="ctr" fontAlgn="ctr"/>
                      <a:r>
                        <a:rPr lang="en-IN" sz="1400" u="none" strike="noStrike" dirty="0">
                          <a:solidFill>
                            <a:schemeClr val="bg1"/>
                          </a:solidFill>
                          <a:effectLst/>
                          <a:latin typeface="Bahnschrift" panose="020B0502040204020203" pitchFamily="34" charset="0"/>
                        </a:rPr>
                        <a:t>Facebook</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Instagram</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Twitter</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ctr"/>
                      <a:r>
                        <a:rPr lang="en-IN" sz="1400" u="none" strike="noStrike" dirty="0">
                          <a:solidFill>
                            <a:schemeClr val="bg1"/>
                          </a:solidFill>
                          <a:effectLst/>
                          <a:latin typeface="Bahnschrift" panose="020B0502040204020203" pitchFamily="34" charset="0"/>
                        </a:rPr>
                        <a:t>YouTube</a:t>
                      </a:r>
                      <a:endParaRPr lang="en-IN" sz="14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85902128"/>
                  </a:ext>
                </a:extLst>
              </a:tr>
              <a:tr h="667362">
                <a:tc vMerge="1">
                  <a:txBody>
                    <a:bodyPr/>
                    <a:lstStyle/>
                    <a:p>
                      <a:endParaRPr lang="en-IN"/>
                    </a:p>
                  </a:txBody>
                  <a:tcPr/>
                </a:tc>
                <a:tc vMerge="1">
                  <a:txBody>
                    <a:bodyPr/>
                    <a:lstStyle/>
                    <a:p>
                      <a:endParaRPr lang="en-IN"/>
                    </a:p>
                  </a:txBody>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Avg.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4267B2"/>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Average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13584"/>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Average Post Per Day</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ACEE"/>
                    </a:solidFill>
                  </a:tcPr>
                </a:tc>
                <a:tc>
                  <a:txBody>
                    <a:bodyPr/>
                    <a:lstStyle/>
                    <a:p>
                      <a:pPr algn="ctr" fontAlgn="ctr"/>
                      <a:r>
                        <a:rPr lang="en-IN" sz="800" u="none" strike="noStrike" dirty="0">
                          <a:solidFill>
                            <a:schemeClr val="bg1"/>
                          </a:solidFill>
                          <a:effectLst/>
                          <a:latin typeface="Bahnschrift" panose="020B0502040204020203" pitchFamily="34" charset="0"/>
                        </a:rPr>
                        <a:t>Total Follower</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Average Video Views</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Average Engagement</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tc>
                  <a:txBody>
                    <a:bodyPr/>
                    <a:lstStyle/>
                    <a:p>
                      <a:pPr algn="ctr" fontAlgn="ctr"/>
                      <a:r>
                        <a:rPr lang="en-IN" sz="800" u="none" strike="noStrike" dirty="0">
                          <a:solidFill>
                            <a:schemeClr val="bg1"/>
                          </a:solidFill>
                          <a:effectLst/>
                          <a:latin typeface="Bahnschrift" panose="020B0502040204020203" pitchFamily="34" charset="0"/>
                        </a:rPr>
                        <a:t>Engagement Rate</a:t>
                      </a:r>
                      <a:endParaRPr lang="en-IN" sz="800" b="0" i="0" u="none" strike="noStrike" dirty="0">
                        <a:solidFill>
                          <a:schemeClr val="bg1"/>
                        </a:solidFill>
                        <a:effectLst/>
                        <a:latin typeface="Bahnschrift" panose="020B0502040204020203" pitchFamily="34" charset="0"/>
                      </a:endParaRPr>
                    </a:p>
                  </a:txBody>
                  <a:tcPr marL="5765" marR="5765" marT="576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C4302B"/>
                    </a:solidFill>
                  </a:tcPr>
                </a:tc>
                <a:extLst>
                  <a:ext uri="{0D108BD9-81ED-4DB2-BD59-A6C34878D82A}">
                    <a16:rowId xmlns:a16="http://schemas.microsoft.com/office/drawing/2014/main" val="1712108871"/>
                  </a:ext>
                </a:extLst>
              </a:tr>
              <a:tr h="564690">
                <a:tc rowSpan="2">
                  <a:txBody>
                    <a:bodyPr/>
                    <a:lstStyle/>
                    <a:p>
                      <a:pPr algn="ctr"/>
                      <a:r>
                        <a:rPr lang="en-IN" sz="1800" dirty="0">
                          <a:latin typeface="Banchrift"/>
                        </a:rPr>
                        <a:t>AITC</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IN" sz="1200" dirty="0">
                          <a:latin typeface="Bahnschrift" panose="020B0502040204020203" pitchFamily="34" charset="0"/>
                        </a:rPr>
                        <a:t>Mamata </a:t>
                      </a:r>
                    </a:p>
                    <a:p>
                      <a:pPr algn="ctr"/>
                      <a:r>
                        <a:rPr lang="en-IN" sz="1200" dirty="0">
                          <a:latin typeface="Bahnschrift" panose="020B0502040204020203" pitchFamily="34" charset="0"/>
                        </a:rPr>
                        <a:t>Banerjee</a:t>
                      </a:r>
                      <a:endParaRPr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9971422"/>
                  </a:ext>
                </a:extLst>
              </a:tr>
              <a:tr h="564690">
                <a:tc vMerge="1">
                  <a:txBody>
                    <a:bodyPr/>
                    <a:lstStyle/>
                    <a:p>
                      <a:pPr algn="ct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IN" sz="1200" dirty="0">
                          <a:latin typeface="Bahnschrift" panose="020B0502040204020203" pitchFamily="34" charset="0"/>
                        </a:rPr>
                        <a:t>Abhishek </a:t>
                      </a:r>
                    </a:p>
                    <a:p>
                      <a:pPr algn="ctr"/>
                      <a:r>
                        <a:rPr lang="en-IN" sz="1200" dirty="0">
                          <a:latin typeface="Bahnschrift" panose="020B0502040204020203" pitchFamily="34" charset="0"/>
                        </a:rPr>
                        <a:t>Banerjee</a:t>
                      </a:r>
                      <a:endParaRPr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4886912"/>
                  </a:ext>
                </a:extLst>
              </a:tr>
              <a:tr h="564690">
                <a:tc rowSpan="2">
                  <a:txBody>
                    <a:bodyPr/>
                    <a:lstStyle/>
                    <a:p>
                      <a:pPr algn="ctr"/>
                      <a:r>
                        <a:rPr lang="en-IN" sz="1800" dirty="0">
                          <a:latin typeface="Banchrift"/>
                        </a:rPr>
                        <a:t>BJP</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dirty="0">
                          <a:latin typeface="Bahnschrift" panose="020B0502040204020203" pitchFamily="34" charset="0"/>
                        </a:rPr>
                        <a:t>Dilip Ghosh</a:t>
                      </a: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7058375"/>
                  </a:ext>
                </a:extLst>
              </a:tr>
              <a:tr h="564690">
                <a:tc vMerge="1">
                  <a:txBody>
                    <a:bodyPr/>
                    <a:lstStyle/>
                    <a:p>
                      <a:pPr algn="ct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IN" sz="1200" dirty="0" err="1">
                          <a:latin typeface="Bahnschrift" panose="020B0502040204020203" pitchFamily="34" charset="0"/>
                        </a:rPr>
                        <a:t>Suvendu</a:t>
                      </a:r>
                      <a:r>
                        <a:rPr lang="en-IN" sz="1200" dirty="0">
                          <a:latin typeface="Bahnschrift" panose="020B0502040204020203" pitchFamily="34" charset="0"/>
                        </a:rPr>
                        <a:t> </a:t>
                      </a:r>
                    </a:p>
                    <a:p>
                      <a:pPr algn="ctr"/>
                      <a:r>
                        <a:rPr lang="en-IN" sz="1200" dirty="0">
                          <a:latin typeface="Bahnschrift" panose="020B0502040204020203" pitchFamily="34" charset="0"/>
                        </a:rPr>
                        <a:t>Adhikari</a:t>
                      </a: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0496034"/>
                  </a:ext>
                </a:extLst>
              </a:tr>
              <a:tr h="564690">
                <a:tc>
                  <a:txBody>
                    <a:bodyPr/>
                    <a:lstStyle/>
                    <a:p>
                      <a:pPr algn="ctr"/>
                      <a:r>
                        <a:rPr lang="en-IN" sz="1800" dirty="0">
                          <a:latin typeface="Banchrift"/>
                        </a:rPr>
                        <a:t>INC</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IN" sz="1200" dirty="0" err="1">
                          <a:latin typeface="Bahnschrift" panose="020B0502040204020203" pitchFamily="34" charset="0"/>
                        </a:rPr>
                        <a:t>Adhir</a:t>
                      </a:r>
                      <a:r>
                        <a:rPr lang="en-IN" sz="1200" dirty="0">
                          <a:latin typeface="Bahnschrift" panose="020B0502040204020203" pitchFamily="34" charset="0"/>
                        </a:rPr>
                        <a:t> Ranjan Chowdhury</a:t>
                      </a:r>
                      <a:endParaRPr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6150800"/>
                  </a:ext>
                </a:extLst>
              </a:tr>
              <a:tr h="564690">
                <a:tc rowSpan="2">
                  <a:txBody>
                    <a:bodyPr/>
                    <a:lstStyle/>
                    <a:p>
                      <a:pPr algn="ctr"/>
                      <a:r>
                        <a:rPr lang="en-IN" sz="1800" dirty="0">
                          <a:latin typeface="Banchrift"/>
                        </a:rPr>
                        <a:t>CPI(M)</a:t>
                      </a: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IN" sz="1200" dirty="0">
                          <a:latin typeface="Bahnschrift" panose="020B0502040204020203" pitchFamily="34" charset="0"/>
                        </a:rPr>
                        <a:t>Sujan </a:t>
                      </a:r>
                    </a:p>
                    <a:p>
                      <a:pPr algn="ctr"/>
                      <a:r>
                        <a:rPr lang="en-IN" sz="1200" dirty="0">
                          <a:latin typeface="Bahnschrift" panose="020B0502040204020203" pitchFamily="34" charset="0"/>
                        </a:rPr>
                        <a:t>Chakraborty</a:t>
                      </a: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574606"/>
                  </a:ext>
                </a:extLst>
              </a:tr>
              <a:tr h="564690">
                <a:tc vMerge="1">
                  <a:txBody>
                    <a:bodyPr/>
                    <a:lstStyle/>
                    <a:p>
                      <a:pPr algn="ctr"/>
                      <a:endParaRPr sz="1800" dirty="0">
                        <a:latin typeface="Banchrift"/>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IN" sz="1200" dirty="0">
                          <a:latin typeface="Bahnschrift" panose="020B0502040204020203" pitchFamily="34" charset="0"/>
                        </a:rPr>
                        <a:t>Md. Salim</a:t>
                      </a: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1200" b="0" i="0" u="none" strike="noStrike" dirty="0">
                        <a:solidFill>
                          <a:srgbClr val="000000"/>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200" dirty="0">
                        <a:latin typeface="Bahnschrift" panose="020B0502040204020203" pitchFamily="34" charset="0"/>
                      </a:endParaRPr>
                    </a:p>
                  </a:txBody>
                  <a:tcPr marL="7620" marR="7620" marT="7620"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0905535"/>
                  </a:ext>
                </a:extLst>
              </a:tr>
            </a:tbl>
          </a:graphicData>
        </a:graphic>
      </p:graphicFrame>
      <p:sp>
        <p:nvSpPr>
          <p:cNvPr id="4" name="Slide Number Placeholder 3">
            <a:extLst>
              <a:ext uri="{FF2B5EF4-FFF2-40B4-BE49-F238E27FC236}">
                <a16:creationId xmlns:a16="http://schemas.microsoft.com/office/drawing/2014/main" id="{92BBD5F6-C627-BBCE-40FD-38B1B317E788}"/>
              </a:ext>
            </a:extLst>
          </p:cNvPr>
          <p:cNvSpPr>
            <a:spLocks noGrp="1"/>
          </p:cNvSpPr>
          <p:nvPr>
            <p:ph type="sldNum" sz="quarter" idx="7"/>
          </p:nvPr>
        </p:nvSpPr>
        <p:spPr/>
        <p:txBody>
          <a:bodyPr/>
          <a:lstStyle/>
          <a:p>
            <a:fld id="{B6F15528-21DE-4FAA-801E-634DDDAF4B2B}" type="slidenum">
              <a:rPr lang="en-US" smtClean="0"/>
              <a:t>36</a:t>
            </a:fld>
            <a:endParaRPr lang="en-US"/>
          </a:p>
        </p:txBody>
      </p:sp>
    </p:spTree>
    <p:extLst>
      <p:ext uri="{BB962C8B-B14F-4D97-AF65-F5344CB8AC3E}">
        <p14:creationId xmlns:p14="http://schemas.microsoft.com/office/powerpoint/2010/main" val="2946047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A6970-3F55-7D7A-DAA6-5E77794AC002}"/>
              </a:ext>
            </a:extLst>
          </p:cNvPr>
          <p:cNvSpPr txBox="1"/>
          <p:nvPr/>
        </p:nvSpPr>
        <p:spPr>
          <a:xfrm>
            <a:off x="8729131" y="1143279"/>
            <a:ext cx="902811"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FOLLOWER</a:t>
            </a:r>
            <a:endParaRPr lang="en-IN" sz="1100" dirty="0">
              <a:latin typeface="Bahnschrift" panose="020B0502040204020203" pitchFamily="34" charset="0"/>
            </a:endParaRPr>
          </a:p>
        </p:txBody>
      </p:sp>
      <p:sp>
        <p:nvSpPr>
          <p:cNvPr id="8" name="TextBox 7">
            <a:extLst>
              <a:ext uri="{FF2B5EF4-FFF2-40B4-BE49-F238E27FC236}">
                <a16:creationId xmlns:a16="http://schemas.microsoft.com/office/drawing/2014/main" id="{B6494A03-CE16-855A-32BC-4E100DDDBDFF}"/>
              </a:ext>
            </a:extLst>
          </p:cNvPr>
          <p:cNvSpPr txBox="1"/>
          <p:nvPr/>
        </p:nvSpPr>
        <p:spPr>
          <a:xfrm>
            <a:off x="2194881" y="1134000"/>
            <a:ext cx="1771639"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POST PER DAY</a:t>
            </a:r>
            <a:endParaRPr lang="en-IN" sz="1100" dirty="0">
              <a:latin typeface="Bahnschrift" panose="020B0502040204020203" pitchFamily="34" charset="0"/>
            </a:endParaRPr>
          </a:p>
        </p:txBody>
      </p:sp>
      <p:sp>
        <p:nvSpPr>
          <p:cNvPr id="9" name="TextBox 8">
            <a:extLst>
              <a:ext uri="{FF2B5EF4-FFF2-40B4-BE49-F238E27FC236}">
                <a16:creationId xmlns:a16="http://schemas.microsoft.com/office/drawing/2014/main" id="{8F7897F9-D3C6-0155-2ACA-F8C7D5C92AFE}"/>
              </a:ext>
            </a:extLst>
          </p:cNvPr>
          <p:cNvSpPr txBox="1"/>
          <p:nvPr/>
        </p:nvSpPr>
        <p:spPr>
          <a:xfrm>
            <a:off x="219547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ENGAGEMENT</a:t>
            </a:r>
            <a:endParaRPr lang="en-IN" sz="1100" dirty="0">
              <a:latin typeface="Bahnschrift" panose="020B0502040204020203" pitchFamily="34" charset="0"/>
            </a:endParaRPr>
          </a:p>
        </p:txBody>
      </p:sp>
      <p:sp>
        <p:nvSpPr>
          <p:cNvPr id="10" name="TextBox 9">
            <a:extLst>
              <a:ext uri="{FF2B5EF4-FFF2-40B4-BE49-F238E27FC236}">
                <a16:creationId xmlns:a16="http://schemas.microsoft.com/office/drawing/2014/main" id="{8ABE3370-67CE-7314-183B-DD93169D4D5B}"/>
              </a:ext>
            </a:extLst>
          </p:cNvPr>
          <p:cNvSpPr txBox="1"/>
          <p:nvPr/>
        </p:nvSpPr>
        <p:spPr>
          <a:xfrm>
            <a:off x="827994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ENGAGEMENT RATE</a:t>
            </a:r>
            <a:endParaRPr lang="en-IN" sz="1100" dirty="0">
              <a:latin typeface="Bahnschrift" panose="020B0502040204020203" pitchFamily="34" charset="0"/>
            </a:endParaRPr>
          </a:p>
        </p:txBody>
      </p:sp>
      <p:sp>
        <p:nvSpPr>
          <p:cNvPr id="7" name="object 3">
            <a:extLst>
              <a:ext uri="{FF2B5EF4-FFF2-40B4-BE49-F238E27FC236}">
                <a16:creationId xmlns:a16="http://schemas.microsoft.com/office/drawing/2014/main" id="{D5115D46-BACD-1453-7B81-900D6589BA22}"/>
              </a:ext>
            </a:extLst>
          </p:cNvPr>
          <p:cNvSpPr txBox="1">
            <a:spLocks noGrp="1"/>
          </p:cNvSpPr>
          <p:nvPr>
            <p:ph type="title"/>
          </p:nvPr>
        </p:nvSpPr>
        <p:spPr>
          <a:xfrm>
            <a:off x="963110" y="259200"/>
            <a:ext cx="7026647"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Top Leader Official Pages (7 DMA)</a:t>
            </a:r>
            <a:endParaRPr sz="3600" spc="-10" dirty="0"/>
          </a:p>
        </p:txBody>
      </p:sp>
      <p:sp>
        <p:nvSpPr>
          <p:cNvPr id="16" name="Rectangle 15">
            <a:extLst>
              <a:ext uri="{FF2B5EF4-FFF2-40B4-BE49-F238E27FC236}">
                <a16:creationId xmlns:a16="http://schemas.microsoft.com/office/drawing/2014/main" id="{11C1F8DF-3A81-9F97-2B36-16725C0E0D61}"/>
              </a:ext>
            </a:extLst>
          </p:cNvPr>
          <p:cNvSpPr/>
          <p:nvPr/>
        </p:nvSpPr>
        <p:spPr>
          <a:xfrm>
            <a:off x="223321" y="255059"/>
            <a:ext cx="666000" cy="666000"/>
          </a:xfrm>
          <a:prstGeom prst="rect">
            <a:avLst/>
          </a:prstGeom>
          <a:blipFill>
            <a:blip r:embed="rId3"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5" name="Slide Number Placeholder 4">
            <a:extLst>
              <a:ext uri="{FF2B5EF4-FFF2-40B4-BE49-F238E27FC236}">
                <a16:creationId xmlns:a16="http://schemas.microsoft.com/office/drawing/2014/main" id="{3C2FD292-4293-FE6C-ADC3-1B76308D4FE5}"/>
              </a:ext>
            </a:extLst>
          </p:cNvPr>
          <p:cNvSpPr>
            <a:spLocks noGrp="1"/>
          </p:cNvSpPr>
          <p:nvPr>
            <p:ph type="sldNum" sz="quarter" idx="7"/>
          </p:nvPr>
        </p:nvSpPr>
        <p:spPr/>
        <p:txBody>
          <a:bodyPr/>
          <a:lstStyle/>
          <a:p>
            <a:fld id="{B6F15528-21DE-4FAA-801E-634DDDAF4B2B}" type="slidenum">
              <a:rPr lang="en-US" smtClean="0"/>
              <a:t>37</a:t>
            </a:fld>
            <a:endParaRPr lang="en-US"/>
          </a:p>
        </p:txBody>
      </p:sp>
      <p:sp>
        <p:nvSpPr>
          <p:cNvPr id="3" name="TextBox 2">
            <a:extLst>
              <a:ext uri="{FF2B5EF4-FFF2-40B4-BE49-F238E27FC236}">
                <a16:creationId xmlns:a16="http://schemas.microsoft.com/office/drawing/2014/main" id="{21534D2D-DFCA-9E26-EDE9-B8EA090CE385}"/>
              </a:ext>
            </a:extLst>
          </p:cNvPr>
          <p:cNvSpPr txBox="1"/>
          <p:nvPr/>
        </p:nvSpPr>
        <p:spPr>
          <a:xfrm>
            <a:off x="-104196" y="6444258"/>
            <a:ext cx="10052753" cy="307777"/>
          </a:xfrm>
          <a:prstGeom prst="rect">
            <a:avLst/>
          </a:prstGeom>
          <a:noFill/>
        </p:spPr>
        <p:txBody>
          <a:bodyPr wrap="none">
            <a:spAutoFit/>
          </a:bodyPr>
          <a:lstStyle/>
          <a:p>
            <a:pPr algn="ctr">
              <a:defRPr sz="1400">
                <a:latin typeface="Bahnschrift"/>
              </a:defRPr>
            </a:pPr>
            <a:r>
              <a:rPr sz="1400" b="1" dirty="0">
                <a:solidFill>
                  <a:srgbClr val="00B050"/>
                </a:solidFill>
              </a:rPr>
              <a:t> — </a:t>
            </a:r>
            <a:r>
              <a:rPr lang="en-IN" sz="1200" dirty="0"/>
              <a:t>Mamata Banerjee</a:t>
            </a:r>
            <a:r>
              <a:rPr sz="1400" b="1" dirty="0"/>
              <a:t> </a:t>
            </a:r>
            <a:r>
              <a:rPr sz="1400" b="1" dirty="0">
                <a:solidFill>
                  <a:srgbClr val="00FF00"/>
                </a:solidFill>
              </a:rPr>
              <a:t>—</a:t>
            </a:r>
            <a:r>
              <a:rPr sz="1400" b="1" dirty="0"/>
              <a:t> </a:t>
            </a:r>
            <a:r>
              <a:rPr lang="en-IN" sz="1200" dirty="0"/>
              <a:t>Abhishek Banerjee</a:t>
            </a:r>
            <a:r>
              <a:rPr sz="1400" b="1" dirty="0"/>
              <a:t> </a:t>
            </a:r>
            <a:r>
              <a:rPr sz="1400" b="1" dirty="0">
                <a:solidFill>
                  <a:schemeClr val="accent6"/>
                </a:solidFill>
              </a:rPr>
              <a:t>—</a:t>
            </a:r>
            <a:r>
              <a:rPr sz="1400" b="1" dirty="0"/>
              <a:t> </a:t>
            </a:r>
            <a:r>
              <a:rPr lang="en-IN" sz="1200" dirty="0"/>
              <a:t>Suvendu Adhikari</a:t>
            </a:r>
            <a:r>
              <a:rPr sz="1200" dirty="0"/>
              <a:t> </a:t>
            </a:r>
            <a:r>
              <a:rPr sz="1400" b="1" dirty="0">
                <a:solidFill>
                  <a:srgbClr val="0000FF"/>
                </a:solidFill>
              </a:rPr>
              <a:t>—</a:t>
            </a:r>
            <a:r>
              <a:rPr sz="1200" dirty="0">
                <a:solidFill>
                  <a:schemeClr val="accent6">
                    <a:lumMod val="50000"/>
                  </a:schemeClr>
                </a:solidFill>
              </a:rPr>
              <a:t> </a:t>
            </a:r>
            <a:r>
              <a:rPr lang="en-IN" sz="1200" dirty="0"/>
              <a:t>Dilip Ghosh</a:t>
            </a:r>
            <a:r>
              <a:rPr sz="1200" dirty="0"/>
              <a:t> </a:t>
            </a:r>
            <a:r>
              <a:rPr lang="en-IN" sz="1400" b="1" dirty="0">
                <a:solidFill>
                  <a:srgbClr val="87CEEB"/>
                </a:solidFill>
              </a:rPr>
              <a:t>—</a:t>
            </a:r>
            <a:r>
              <a:rPr lang="en-IN" sz="1200" dirty="0"/>
              <a:t> </a:t>
            </a:r>
            <a:r>
              <a:rPr lang="en-IN" sz="1200" dirty="0" err="1"/>
              <a:t>Adhir</a:t>
            </a:r>
            <a:r>
              <a:rPr lang="en-IN" sz="1200" dirty="0"/>
              <a:t> Ranjan Chowdhury </a:t>
            </a:r>
            <a:r>
              <a:rPr lang="en-IN" sz="1400" b="1" dirty="0">
                <a:solidFill>
                  <a:srgbClr val="008080"/>
                </a:solidFill>
              </a:rPr>
              <a:t>—</a:t>
            </a:r>
            <a:r>
              <a:rPr lang="en-IN" sz="1200" dirty="0">
                <a:solidFill>
                  <a:srgbClr val="9C0687"/>
                </a:solidFill>
              </a:rPr>
              <a:t> </a:t>
            </a:r>
            <a:r>
              <a:rPr lang="en-IN" sz="1200" dirty="0"/>
              <a:t>Md. Salim</a:t>
            </a:r>
            <a:r>
              <a:rPr lang="en-IN" sz="1400" b="1" dirty="0"/>
              <a:t> </a:t>
            </a:r>
            <a:r>
              <a:rPr lang="en-IN" sz="1400" b="1" dirty="0">
                <a:solidFill>
                  <a:srgbClr val="FF0000"/>
                </a:solidFill>
              </a:rPr>
              <a:t>— </a:t>
            </a:r>
            <a:r>
              <a:rPr lang="en-IN" sz="1200" dirty="0"/>
              <a:t>Sujan Chakraborty</a:t>
            </a:r>
            <a:endParaRPr sz="1200" dirty="0"/>
          </a:p>
        </p:txBody>
      </p:sp>
    </p:spTree>
    <p:extLst>
      <p:ext uri="{BB962C8B-B14F-4D97-AF65-F5344CB8AC3E}">
        <p14:creationId xmlns:p14="http://schemas.microsoft.com/office/powerpoint/2010/main" val="379011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A6970-3F55-7D7A-DAA6-5E77794AC002}"/>
              </a:ext>
            </a:extLst>
          </p:cNvPr>
          <p:cNvSpPr txBox="1"/>
          <p:nvPr/>
        </p:nvSpPr>
        <p:spPr>
          <a:xfrm>
            <a:off x="8769207" y="1141175"/>
            <a:ext cx="822661"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FOLOWER</a:t>
            </a:r>
            <a:endParaRPr lang="en-IN" sz="1100" dirty="0">
              <a:latin typeface="Bahnschrift" panose="020B0502040204020203" pitchFamily="34" charset="0"/>
            </a:endParaRPr>
          </a:p>
        </p:txBody>
      </p:sp>
      <p:sp>
        <p:nvSpPr>
          <p:cNvPr id="8" name="TextBox 7">
            <a:extLst>
              <a:ext uri="{FF2B5EF4-FFF2-40B4-BE49-F238E27FC236}">
                <a16:creationId xmlns:a16="http://schemas.microsoft.com/office/drawing/2014/main" id="{B6494A03-CE16-855A-32BC-4E100DDDBDFF}"/>
              </a:ext>
            </a:extLst>
          </p:cNvPr>
          <p:cNvSpPr txBox="1"/>
          <p:nvPr/>
        </p:nvSpPr>
        <p:spPr>
          <a:xfrm>
            <a:off x="2194881" y="1134000"/>
            <a:ext cx="1771639"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POST PER DAY</a:t>
            </a:r>
            <a:endParaRPr lang="en-IN" sz="1100" dirty="0">
              <a:latin typeface="Bahnschrift" panose="020B0502040204020203" pitchFamily="34" charset="0"/>
            </a:endParaRPr>
          </a:p>
        </p:txBody>
      </p:sp>
      <p:sp>
        <p:nvSpPr>
          <p:cNvPr id="9" name="TextBox 8">
            <a:extLst>
              <a:ext uri="{FF2B5EF4-FFF2-40B4-BE49-F238E27FC236}">
                <a16:creationId xmlns:a16="http://schemas.microsoft.com/office/drawing/2014/main" id="{8F7897F9-D3C6-0155-2ACA-F8C7D5C92AFE}"/>
              </a:ext>
            </a:extLst>
          </p:cNvPr>
          <p:cNvSpPr txBox="1"/>
          <p:nvPr/>
        </p:nvSpPr>
        <p:spPr>
          <a:xfrm>
            <a:off x="219547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ENGAGEMENT</a:t>
            </a:r>
            <a:endParaRPr lang="en-IN" sz="1100" dirty="0">
              <a:latin typeface="Bahnschrift" panose="020B0502040204020203" pitchFamily="34" charset="0"/>
            </a:endParaRPr>
          </a:p>
        </p:txBody>
      </p:sp>
      <p:sp>
        <p:nvSpPr>
          <p:cNvPr id="10" name="TextBox 9">
            <a:extLst>
              <a:ext uri="{FF2B5EF4-FFF2-40B4-BE49-F238E27FC236}">
                <a16:creationId xmlns:a16="http://schemas.microsoft.com/office/drawing/2014/main" id="{8ABE3370-67CE-7314-183B-DD93169D4D5B}"/>
              </a:ext>
            </a:extLst>
          </p:cNvPr>
          <p:cNvSpPr txBox="1"/>
          <p:nvPr/>
        </p:nvSpPr>
        <p:spPr>
          <a:xfrm>
            <a:off x="827994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ENGAGEMENT RATE</a:t>
            </a:r>
            <a:endParaRPr lang="en-IN" sz="1100" dirty="0">
              <a:latin typeface="Bahnschrift" panose="020B0502040204020203" pitchFamily="34" charset="0"/>
            </a:endParaRPr>
          </a:p>
        </p:txBody>
      </p:sp>
      <p:sp>
        <p:nvSpPr>
          <p:cNvPr id="15" name="object 3">
            <a:extLst>
              <a:ext uri="{FF2B5EF4-FFF2-40B4-BE49-F238E27FC236}">
                <a16:creationId xmlns:a16="http://schemas.microsoft.com/office/drawing/2014/main" id="{79D33D6F-CA08-5459-B09E-6D7198B70CC7}"/>
              </a:ext>
            </a:extLst>
          </p:cNvPr>
          <p:cNvSpPr txBox="1">
            <a:spLocks noGrp="1"/>
          </p:cNvSpPr>
          <p:nvPr>
            <p:ph type="title"/>
          </p:nvPr>
        </p:nvSpPr>
        <p:spPr>
          <a:xfrm>
            <a:off x="963110" y="259200"/>
            <a:ext cx="7026647"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Top Leader Official Pages (7 DMA)</a:t>
            </a:r>
            <a:endParaRPr sz="3600" spc="-10" dirty="0"/>
          </a:p>
        </p:txBody>
      </p:sp>
      <p:pic>
        <p:nvPicPr>
          <p:cNvPr id="16" name="Picture 15">
            <a:extLst>
              <a:ext uri="{FF2B5EF4-FFF2-40B4-BE49-F238E27FC236}">
                <a16:creationId xmlns:a16="http://schemas.microsoft.com/office/drawing/2014/main" id="{D8B26B71-4796-878E-F9C4-661410CC96D7}"/>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sp>
        <p:nvSpPr>
          <p:cNvPr id="5" name="Slide Number Placeholder 4">
            <a:extLst>
              <a:ext uri="{FF2B5EF4-FFF2-40B4-BE49-F238E27FC236}">
                <a16:creationId xmlns:a16="http://schemas.microsoft.com/office/drawing/2014/main" id="{35F6FCC7-8B16-FED3-F709-C3B3F4C6FB80}"/>
              </a:ext>
            </a:extLst>
          </p:cNvPr>
          <p:cNvSpPr>
            <a:spLocks noGrp="1"/>
          </p:cNvSpPr>
          <p:nvPr>
            <p:ph type="sldNum" sz="quarter" idx="7"/>
          </p:nvPr>
        </p:nvSpPr>
        <p:spPr/>
        <p:txBody>
          <a:bodyPr/>
          <a:lstStyle/>
          <a:p>
            <a:fld id="{B6F15528-21DE-4FAA-801E-634DDDAF4B2B}" type="slidenum">
              <a:rPr lang="en-US" smtClean="0"/>
              <a:t>38</a:t>
            </a:fld>
            <a:endParaRPr lang="en-US"/>
          </a:p>
        </p:txBody>
      </p:sp>
      <p:sp>
        <p:nvSpPr>
          <p:cNvPr id="3" name="TextBox 2">
            <a:extLst>
              <a:ext uri="{FF2B5EF4-FFF2-40B4-BE49-F238E27FC236}">
                <a16:creationId xmlns:a16="http://schemas.microsoft.com/office/drawing/2014/main" id="{082EC149-57BA-8E1E-D5E5-4B1C71EFCC51}"/>
              </a:ext>
            </a:extLst>
          </p:cNvPr>
          <p:cNvSpPr txBox="1"/>
          <p:nvPr/>
        </p:nvSpPr>
        <p:spPr>
          <a:xfrm>
            <a:off x="-104196" y="6444258"/>
            <a:ext cx="10052753" cy="307777"/>
          </a:xfrm>
          <a:prstGeom prst="rect">
            <a:avLst/>
          </a:prstGeom>
          <a:noFill/>
        </p:spPr>
        <p:txBody>
          <a:bodyPr wrap="none">
            <a:spAutoFit/>
          </a:bodyPr>
          <a:lstStyle/>
          <a:p>
            <a:pPr algn="ctr">
              <a:defRPr sz="1400">
                <a:latin typeface="Bahnschrift"/>
              </a:defRPr>
            </a:pPr>
            <a:r>
              <a:rPr sz="1400" b="1" dirty="0">
                <a:solidFill>
                  <a:srgbClr val="00B050"/>
                </a:solidFill>
              </a:rPr>
              <a:t> — </a:t>
            </a:r>
            <a:r>
              <a:rPr lang="en-IN" sz="1200" dirty="0"/>
              <a:t>Mamata Banerjee</a:t>
            </a:r>
            <a:r>
              <a:rPr sz="1400" b="1" dirty="0"/>
              <a:t> </a:t>
            </a:r>
            <a:r>
              <a:rPr sz="1400" b="1" dirty="0">
                <a:solidFill>
                  <a:srgbClr val="00FF00"/>
                </a:solidFill>
              </a:rPr>
              <a:t>—</a:t>
            </a:r>
            <a:r>
              <a:rPr sz="1400" b="1" dirty="0"/>
              <a:t> </a:t>
            </a:r>
            <a:r>
              <a:rPr lang="en-IN" sz="1200" dirty="0"/>
              <a:t>Abhishek Banerjee</a:t>
            </a:r>
            <a:r>
              <a:rPr sz="1400" b="1" dirty="0"/>
              <a:t> </a:t>
            </a:r>
            <a:r>
              <a:rPr sz="1400" b="1" dirty="0">
                <a:solidFill>
                  <a:schemeClr val="accent6"/>
                </a:solidFill>
              </a:rPr>
              <a:t>—</a:t>
            </a:r>
            <a:r>
              <a:rPr sz="1400" b="1" dirty="0"/>
              <a:t> </a:t>
            </a:r>
            <a:r>
              <a:rPr lang="en-IN" sz="1200" dirty="0"/>
              <a:t>Suvendu Adhikari</a:t>
            </a:r>
            <a:r>
              <a:rPr sz="1200" dirty="0"/>
              <a:t> </a:t>
            </a:r>
            <a:r>
              <a:rPr sz="1400" b="1" dirty="0">
                <a:solidFill>
                  <a:srgbClr val="0000FF"/>
                </a:solidFill>
              </a:rPr>
              <a:t>—</a:t>
            </a:r>
            <a:r>
              <a:rPr sz="1200" dirty="0">
                <a:solidFill>
                  <a:schemeClr val="accent6">
                    <a:lumMod val="50000"/>
                  </a:schemeClr>
                </a:solidFill>
              </a:rPr>
              <a:t> </a:t>
            </a:r>
            <a:r>
              <a:rPr lang="en-IN" sz="1200" dirty="0"/>
              <a:t>Dilip Ghosh</a:t>
            </a:r>
            <a:r>
              <a:rPr sz="1200" dirty="0"/>
              <a:t> </a:t>
            </a:r>
            <a:r>
              <a:rPr lang="en-IN" sz="1400" b="1" dirty="0">
                <a:solidFill>
                  <a:srgbClr val="87CEEB"/>
                </a:solidFill>
              </a:rPr>
              <a:t>—</a:t>
            </a:r>
            <a:r>
              <a:rPr lang="en-IN" sz="1200" dirty="0"/>
              <a:t> </a:t>
            </a:r>
            <a:r>
              <a:rPr lang="en-IN" sz="1200" dirty="0" err="1"/>
              <a:t>Adhir</a:t>
            </a:r>
            <a:r>
              <a:rPr lang="en-IN" sz="1200" dirty="0"/>
              <a:t> Ranjan Chowdhury </a:t>
            </a:r>
            <a:r>
              <a:rPr lang="en-IN" sz="1400" b="1" dirty="0">
                <a:solidFill>
                  <a:srgbClr val="008080"/>
                </a:solidFill>
              </a:rPr>
              <a:t>—</a:t>
            </a:r>
            <a:r>
              <a:rPr lang="en-IN" sz="1200" dirty="0">
                <a:solidFill>
                  <a:srgbClr val="9C0687"/>
                </a:solidFill>
              </a:rPr>
              <a:t> </a:t>
            </a:r>
            <a:r>
              <a:rPr lang="en-IN" sz="1200" dirty="0"/>
              <a:t>Md. Salim</a:t>
            </a:r>
            <a:r>
              <a:rPr lang="en-IN" sz="1400" b="1" dirty="0"/>
              <a:t> </a:t>
            </a:r>
            <a:r>
              <a:rPr lang="en-IN" sz="1400" b="1" dirty="0">
                <a:solidFill>
                  <a:srgbClr val="FF0000"/>
                </a:solidFill>
              </a:rPr>
              <a:t>— </a:t>
            </a:r>
            <a:r>
              <a:rPr lang="en-IN" sz="1200" dirty="0"/>
              <a:t>Sujan Chakraborty</a:t>
            </a:r>
            <a:endParaRPr sz="1200" dirty="0"/>
          </a:p>
        </p:txBody>
      </p:sp>
    </p:spTree>
    <p:extLst>
      <p:ext uri="{BB962C8B-B14F-4D97-AF65-F5344CB8AC3E}">
        <p14:creationId xmlns:p14="http://schemas.microsoft.com/office/powerpoint/2010/main" val="2092156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A6970-3F55-7D7A-DAA6-5E77794AC002}"/>
              </a:ext>
            </a:extLst>
          </p:cNvPr>
          <p:cNvSpPr txBox="1"/>
          <p:nvPr/>
        </p:nvSpPr>
        <p:spPr>
          <a:xfrm>
            <a:off x="8729131" y="1143279"/>
            <a:ext cx="902811"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FOLLOWER</a:t>
            </a:r>
            <a:endParaRPr lang="en-IN" sz="1100" dirty="0">
              <a:latin typeface="Bahnschrift" panose="020B0502040204020203" pitchFamily="34" charset="0"/>
            </a:endParaRPr>
          </a:p>
        </p:txBody>
      </p:sp>
      <p:sp>
        <p:nvSpPr>
          <p:cNvPr id="8" name="TextBox 7">
            <a:extLst>
              <a:ext uri="{FF2B5EF4-FFF2-40B4-BE49-F238E27FC236}">
                <a16:creationId xmlns:a16="http://schemas.microsoft.com/office/drawing/2014/main" id="{B6494A03-CE16-855A-32BC-4E100DDDBDFF}"/>
              </a:ext>
            </a:extLst>
          </p:cNvPr>
          <p:cNvSpPr txBox="1"/>
          <p:nvPr/>
        </p:nvSpPr>
        <p:spPr>
          <a:xfrm>
            <a:off x="2194881" y="1134000"/>
            <a:ext cx="1771639"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POST PER DAY</a:t>
            </a:r>
            <a:endParaRPr lang="en-IN" sz="1100" dirty="0">
              <a:latin typeface="Bahnschrift" panose="020B0502040204020203" pitchFamily="34" charset="0"/>
            </a:endParaRPr>
          </a:p>
        </p:txBody>
      </p:sp>
      <p:sp>
        <p:nvSpPr>
          <p:cNvPr id="9" name="TextBox 8">
            <a:extLst>
              <a:ext uri="{FF2B5EF4-FFF2-40B4-BE49-F238E27FC236}">
                <a16:creationId xmlns:a16="http://schemas.microsoft.com/office/drawing/2014/main" id="{8F7897F9-D3C6-0155-2ACA-F8C7D5C92AFE}"/>
              </a:ext>
            </a:extLst>
          </p:cNvPr>
          <p:cNvSpPr txBox="1"/>
          <p:nvPr/>
        </p:nvSpPr>
        <p:spPr>
          <a:xfrm>
            <a:off x="219547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ENGAGEMENT</a:t>
            </a:r>
            <a:endParaRPr lang="en-IN" sz="1100" dirty="0">
              <a:latin typeface="Bahnschrift" panose="020B0502040204020203" pitchFamily="34" charset="0"/>
            </a:endParaRPr>
          </a:p>
        </p:txBody>
      </p:sp>
      <p:sp>
        <p:nvSpPr>
          <p:cNvPr id="10" name="TextBox 9">
            <a:extLst>
              <a:ext uri="{FF2B5EF4-FFF2-40B4-BE49-F238E27FC236}">
                <a16:creationId xmlns:a16="http://schemas.microsoft.com/office/drawing/2014/main" id="{8ABE3370-67CE-7314-183B-DD93169D4D5B}"/>
              </a:ext>
            </a:extLst>
          </p:cNvPr>
          <p:cNvSpPr txBox="1"/>
          <p:nvPr/>
        </p:nvSpPr>
        <p:spPr>
          <a:xfrm>
            <a:off x="827994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ENGAGEMENT RATE</a:t>
            </a:r>
            <a:endParaRPr lang="en-IN" sz="1100" dirty="0">
              <a:latin typeface="Bahnschrift" panose="020B0502040204020203" pitchFamily="34" charset="0"/>
            </a:endParaRPr>
          </a:p>
        </p:txBody>
      </p:sp>
      <p:sp>
        <p:nvSpPr>
          <p:cNvPr id="15" name="object 3">
            <a:extLst>
              <a:ext uri="{FF2B5EF4-FFF2-40B4-BE49-F238E27FC236}">
                <a16:creationId xmlns:a16="http://schemas.microsoft.com/office/drawing/2014/main" id="{0453CEC6-118B-DB49-C013-D1C36EBB7A8F}"/>
              </a:ext>
            </a:extLst>
          </p:cNvPr>
          <p:cNvSpPr txBox="1">
            <a:spLocks noGrp="1"/>
          </p:cNvSpPr>
          <p:nvPr>
            <p:ph type="title"/>
          </p:nvPr>
        </p:nvSpPr>
        <p:spPr>
          <a:xfrm>
            <a:off x="963110" y="259200"/>
            <a:ext cx="7026647"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Top Leader Official Pages (7 DMA)</a:t>
            </a:r>
            <a:endParaRPr sz="3600" spc="-10" dirty="0"/>
          </a:p>
        </p:txBody>
      </p:sp>
      <p:sp>
        <p:nvSpPr>
          <p:cNvPr id="16" name="Rectangle 15">
            <a:extLst>
              <a:ext uri="{FF2B5EF4-FFF2-40B4-BE49-F238E27FC236}">
                <a16:creationId xmlns:a16="http://schemas.microsoft.com/office/drawing/2014/main" id="{1C495D7B-0158-AA87-CD34-B3B0B5CF026A}"/>
              </a:ext>
            </a:extLst>
          </p:cNvPr>
          <p:cNvSpPr/>
          <p:nvPr/>
        </p:nvSpPr>
        <p:spPr>
          <a:xfrm>
            <a:off x="223200" y="255600"/>
            <a:ext cx="648000" cy="648000"/>
          </a:xfrm>
          <a:prstGeom prst="rect">
            <a:avLst/>
          </a:prstGeom>
          <a:blipFill>
            <a:blip r:embed="rId3"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5" name="Slide Number Placeholder 4">
            <a:extLst>
              <a:ext uri="{FF2B5EF4-FFF2-40B4-BE49-F238E27FC236}">
                <a16:creationId xmlns:a16="http://schemas.microsoft.com/office/drawing/2014/main" id="{684AC6AD-82C3-CF7E-370F-5B7B457CC049}"/>
              </a:ext>
            </a:extLst>
          </p:cNvPr>
          <p:cNvSpPr>
            <a:spLocks noGrp="1"/>
          </p:cNvSpPr>
          <p:nvPr>
            <p:ph type="sldNum" sz="quarter" idx="7"/>
          </p:nvPr>
        </p:nvSpPr>
        <p:spPr/>
        <p:txBody>
          <a:bodyPr/>
          <a:lstStyle/>
          <a:p>
            <a:fld id="{B6F15528-21DE-4FAA-801E-634DDDAF4B2B}" type="slidenum">
              <a:rPr lang="en-US" smtClean="0"/>
              <a:t>39</a:t>
            </a:fld>
            <a:endParaRPr lang="en-US"/>
          </a:p>
        </p:txBody>
      </p:sp>
      <p:sp>
        <p:nvSpPr>
          <p:cNvPr id="3" name="TextBox 2">
            <a:extLst>
              <a:ext uri="{FF2B5EF4-FFF2-40B4-BE49-F238E27FC236}">
                <a16:creationId xmlns:a16="http://schemas.microsoft.com/office/drawing/2014/main" id="{1D82B19A-BB5D-B74C-69B7-7F1CF9B8CDCA}"/>
              </a:ext>
            </a:extLst>
          </p:cNvPr>
          <p:cNvSpPr txBox="1"/>
          <p:nvPr/>
        </p:nvSpPr>
        <p:spPr>
          <a:xfrm>
            <a:off x="-104196" y="6444258"/>
            <a:ext cx="10052753" cy="307777"/>
          </a:xfrm>
          <a:prstGeom prst="rect">
            <a:avLst/>
          </a:prstGeom>
          <a:noFill/>
        </p:spPr>
        <p:txBody>
          <a:bodyPr wrap="none">
            <a:spAutoFit/>
          </a:bodyPr>
          <a:lstStyle/>
          <a:p>
            <a:pPr algn="ctr">
              <a:defRPr sz="1400">
                <a:latin typeface="Bahnschrift"/>
              </a:defRPr>
            </a:pPr>
            <a:r>
              <a:rPr sz="1400" b="1" dirty="0">
                <a:solidFill>
                  <a:srgbClr val="00B050"/>
                </a:solidFill>
              </a:rPr>
              <a:t> — </a:t>
            </a:r>
            <a:r>
              <a:rPr lang="en-IN" sz="1200" dirty="0"/>
              <a:t>Mamata Banerjee</a:t>
            </a:r>
            <a:r>
              <a:rPr sz="1400" b="1" dirty="0"/>
              <a:t> </a:t>
            </a:r>
            <a:r>
              <a:rPr sz="1400" b="1" dirty="0">
                <a:solidFill>
                  <a:srgbClr val="00FF00"/>
                </a:solidFill>
              </a:rPr>
              <a:t>—</a:t>
            </a:r>
            <a:r>
              <a:rPr sz="1400" b="1" dirty="0"/>
              <a:t> </a:t>
            </a:r>
            <a:r>
              <a:rPr lang="en-IN" sz="1200" dirty="0"/>
              <a:t>Abhishek Banerjee</a:t>
            </a:r>
            <a:r>
              <a:rPr sz="1400" b="1" dirty="0"/>
              <a:t> </a:t>
            </a:r>
            <a:r>
              <a:rPr sz="1400" b="1" dirty="0">
                <a:solidFill>
                  <a:schemeClr val="accent6"/>
                </a:solidFill>
              </a:rPr>
              <a:t>—</a:t>
            </a:r>
            <a:r>
              <a:rPr sz="1400" b="1" dirty="0"/>
              <a:t> </a:t>
            </a:r>
            <a:r>
              <a:rPr lang="en-IN" sz="1200" dirty="0"/>
              <a:t>Suvendu Adhikari</a:t>
            </a:r>
            <a:r>
              <a:rPr sz="1200" dirty="0"/>
              <a:t> </a:t>
            </a:r>
            <a:r>
              <a:rPr sz="1400" b="1" dirty="0">
                <a:solidFill>
                  <a:srgbClr val="0000FF"/>
                </a:solidFill>
              </a:rPr>
              <a:t>—</a:t>
            </a:r>
            <a:r>
              <a:rPr sz="1200" dirty="0">
                <a:solidFill>
                  <a:schemeClr val="accent6">
                    <a:lumMod val="50000"/>
                  </a:schemeClr>
                </a:solidFill>
              </a:rPr>
              <a:t> </a:t>
            </a:r>
            <a:r>
              <a:rPr lang="en-IN" sz="1200" dirty="0"/>
              <a:t>Dilip Ghosh</a:t>
            </a:r>
            <a:r>
              <a:rPr sz="1200" dirty="0"/>
              <a:t> </a:t>
            </a:r>
            <a:r>
              <a:rPr lang="en-IN" sz="1400" b="1" dirty="0">
                <a:solidFill>
                  <a:srgbClr val="87CEEB"/>
                </a:solidFill>
              </a:rPr>
              <a:t>—</a:t>
            </a:r>
            <a:r>
              <a:rPr lang="en-IN" sz="1200" dirty="0"/>
              <a:t> </a:t>
            </a:r>
            <a:r>
              <a:rPr lang="en-IN" sz="1200" dirty="0" err="1"/>
              <a:t>Adhir</a:t>
            </a:r>
            <a:r>
              <a:rPr lang="en-IN" sz="1200" dirty="0"/>
              <a:t> Ranjan Chowdhury </a:t>
            </a:r>
            <a:r>
              <a:rPr lang="en-IN" sz="1400" b="1" dirty="0">
                <a:solidFill>
                  <a:srgbClr val="008080"/>
                </a:solidFill>
              </a:rPr>
              <a:t>—</a:t>
            </a:r>
            <a:r>
              <a:rPr lang="en-IN" sz="1200" dirty="0">
                <a:solidFill>
                  <a:srgbClr val="9C0687"/>
                </a:solidFill>
              </a:rPr>
              <a:t> </a:t>
            </a:r>
            <a:r>
              <a:rPr lang="en-IN" sz="1200" dirty="0"/>
              <a:t>Md. Salim</a:t>
            </a:r>
            <a:r>
              <a:rPr lang="en-IN" sz="1400" b="1" dirty="0"/>
              <a:t> </a:t>
            </a:r>
            <a:r>
              <a:rPr lang="en-IN" sz="1400" b="1" dirty="0">
                <a:solidFill>
                  <a:srgbClr val="FF0000"/>
                </a:solidFill>
              </a:rPr>
              <a:t>— </a:t>
            </a:r>
            <a:r>
              <a:rPr lang="en-IN" sz="1200" dirty="0"/>
              <a:t>Sujan Chakraborty</a:t>
            </a:r>
            <a:endParaRPr sz="1200" dirty="0"/>
          </a:p>
        </p:txBody>
      </p:sp>
    </p:spTree>
    <p:extLst>
      <p:ext uri="{BB962C8B-B14F-4D97-AF65-F5344CB8AC3E}">
        <p14:creationId xmlns:p14="http://schemas.microsoft.com/office/powerpoint/2010/main" val="2868901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D21667-0F53-B011-DA13-D384E37200E3}"/>
              </a:ext>
            </a:extLst>
          </p:cNvPr>
          <p:cNvSpPr txBox="1"/>
          <p:nvPr/>
        </p:nvSpPr>
        <p:spPr>
          <a:xfrm>
            <a:off x="144379" y="224590"/>
            <a:ext cx="3749744" cy="646331"/>
          </a:xfrm>
          <a:prstGeom prst="rect">
            <a:avLst/>
          </a:prstGeom>
          <a:noFill/>
        </p:spPr>
        <p:txBody>
          <a:bodyPr wrap="none" rtlCol="0">
            <a:spAutoFit/>
          </a:bodyPr>
          <a:lstStyle/>
          <a:p>
            <a:r>
              <a:rPr lang="en-IN" sz="3600" dirty="0">
                <a:latin typeface="Bahnschrift" panose="020B0502040204020203" pitchFamily="34" charset="0"/>
              </a:rPr>
              <a:t>Table of Contents</a:t>
            </a:r>
          </a:p>
        </p:txBody>
      </p:sp>
      <p:graphicFrame>
        <p:nvGraphicFramePr>
          <p:cNvPr id="11" name="Table 10">
            <a:extLst>
              <a:ext uri="{FF2B5EF4-FFF2-40B4-BE49-F238E27FC236}">
                <a16:creationId xmlns:a16="http://schemas.microsoft.com/office/drawing/2014/main" id="{3649E074-0C88-A129-86AF-B35AB4EF639D}"/>
              </a:ext>
            </a:extLst>
          </p:cNvPr>
          <p:cNvGraphicFramePr>
            <a:graphicFrameLocks noGrp="1"/>
          </p:cNvGraphicFramePr>
          <p:nvPr>
            <p:extLst>
              <p:ext uri="{D42A27DB-BD31-4B8C-83A1-F6EECF244321}">
                <p14:modId xmlns:p14="http://schemas.microsoft.com/office/powerpoint/2010/main" val="1470244783"/>
              </p:ext>
            </p:extLst>
          </p:nvPr>
        </p:nvGraphicFramePr>
        <p:xfrm>
          <a:off x="0" y="1106978"/>
          <a:ext cx="12192000" cy="5670758"/>
        </p:xfrm>
        <a:graphic>
          <a:graphicData uri="http://schemas.openxmlformats.org/drawingml/2006/table">
            <a:tbl>
              <a:tblPr firstRow="1" bandRow="1">
                <a:tableStyleId>{5C22544A-7EE6-4342-B048-85BDC9FD1C3A}</a:tableStyleId>
              </a:tblPr>
              <a:tblGrid>
                <a:gridCol w="2254589">
                  <a:extLst>
                    <a:ext uri="{9D8B030D-6E8A-4147-A177-3AD203B41FA5}">
                      <a16:colId xmlns:a16="http://schemas.microsoft.com/office/drawing/2014/main" val="2800588858"/>
                    </a:ext>
                  </a:extLst>
                </a:gridCol>
                <a:gridCol w="2428230">
                  <a:extLst>
                    <a:ext uri="{9D8B030D-6E8A-4147-A177-3AD203B41FA5}">
                      <a16:colId xmlns:a16="http://schemas.microsoft.com/office/drawing/2014/main" val="1491090295"/>
                    </a:ext>
                  </a:extLst>
                </a:gridCol>
                <a:gridCol w="5583100">
                  <a:extLst>
                    <a:ext uri="{9D8B030D-6E8A-4147-A177-3AD203B41FA5}">
                      <a16:colId xmlns:a16="http://schemas.microsoft.com/office/drawing/2014/main" val="3812726494"/>
                    </a:ext>
                  </a:extLst>
                </a:gridCol>
                <a:gridCol w="1926081">
                  <a:extLst>
                    <a:ext uri="{9D8B030D-6E8A-4147-A177-3AD203B41FA5}">
                      <a16:colId xmlns:a16="http://schemas.microsoft.com/office/drawing/2014/main" val="251677622"/>
                    </a:ext>
                  </a:extLst>
                </a:gridCol>
              </a:tblGrid>
              <a:tr h="333574">
                <a:tc>
                  <a:txBody>
                    <a:bodyPr/>
                    <a:lstStyle/>
                    <a:p>
                      <a:pPr algn="ctr"/>
                      <a:r>
                        <a:rPr lang="en-IN" sz="1200" dirty="0">
                          <a:solidFill>
                            <a:schemeClr val="bg1"/>
                          </a:solidFill>
                          <a:latin typeface="Bahnschrift" panose="020B0502040204020203" pitchFamily="34" charset="0"/>
                        </a:rPr>
                        <a:t>Section</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tc>
                  <a:txBody>
                    <a:bodyPr/>
                    <a:lstStyle/>
                    <a:p>
                      <a:pPr algn="ctr"/>
                      <a:r>
                        <a:rPr lang="en-IN" sz="1200" dirty="0">
                          <a:latin typeface="Bahnschrift" panose="020B0502040204020203" pitchFamily="34" charset="0"/>
                        </a:rPr>
                        <a:t>Sub-Section</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tc>
                  <a:txBody>
                    <a:bodyPr/>
                    <a:lstStyle/>
                    <a:p>
                      <a:pPr algn="ctr"/>
                      <a:r>
                        <a:rPr lang="en-IN" sz="1200" dirty="0">
                          <a:latin typeface="Bahnschrift" panose="020B0502040204020203" pitchFamily="34" charset="0"/>
                        </a:rPr>
                        <a:t>Analysis</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tc>
                  <a:txBody>
                    <a:bodyPr/>
                    <a:lstStyle/>
                    <a:p>
                      <a:pPr algn="ctr"/>
                      <a:r>
                        <a:rPr lang="en-IN" sz="1200" dirty="0">
                          <a:latin typeface="Bahnschrift" panose="020B0502040204020203" pitchFamily="34" charset="0"/>
                        </a:rPr>
                        <a:t>Slide No.</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923206181"/>
                  </a:ext>
                </a:extLst>
              </a:tr>
              <a:tr h="333574">
                <a:tc rowSpan="13">
                  <a:txBody>
                    <a:bodyPr/>
                    <a:lstStyle/>
                    <a:p>
                      <a:pPr algn="ctr"/>
                      <a:r>
                        <a:rPr lang="en-IN" sz="1200" dirty="0">
                          <a:solidFill>
                            <a:schemeClr val="tx1"/>
                          </a:solidFill>
                          <a:latin typeface="Bahnschrift" panose="020B0502040204020203" pitchFamily="34" charset="0"/>
                        </a:rPr>
                        <a:t>Section 3: </a:t>
                      </a:r>
                    </a:p>
                    <a:p>
                      <a:pPr algn="ctr"/>
                      <a:r>
                        <a:rPr lang="en-US" sz="1200" dirty="0">
                          <a:solidFill>
                            <a:schemeClr val="tx1"/>
                          </a:solidFill>
                          <a:latin typeface="Bahnschrift" panose="020B0502040204020203" pitchFamily="34" charset="0"/>
                        </a:rPr>
                        <a:t>Campaign Pages Weekly Comparative Analysis</a:t>
                      </a:r>
                    </a:p>
                    <a:p>
                      <a:pPr algn="ct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rowSpan="13">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2" action="ppaction://hlinksldjump"/>
                        </a:rPr>
                        <a:t>Facebook Followers and Activity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63</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24299448"/>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3" action="ppaction://hlinksldjump"/>
                        </a:rPr>
                        <a:t>Facebook Activity and Views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64</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9625542"/>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4" action="ppaction://hlinksldjump"/>
                        </a:rPr>
                        <a:t>Facebook Engagement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65</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2997223"/>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5" action="ppaction://hlinksldjump"/>
                        </a:rPr>
                        <a:t>Twitter Followers and Activity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67</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7645373"/>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6" action="ppaction://hlinksldjump"/>
                        </a:rPr>
                        <a:t>Twitter Activity and Views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68</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45370678"/>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7" action="ppaction://hlinksldjump"/>
                        </a:rPr>
                        <a:t>Twitter Engagement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69</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48985295"/>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8" action="ppaction://hlinksldjump"/>
                        </a:rPr>
                        <a:t>Twitter Impression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70</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2065244"/>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9" action="ppaction://hlinksldjump"/>
                        </a:rPr>
                        <a:t>Instagram Followers and Activity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72</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9380220"/>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0" action="ppaction://hlinksldjump"/>
                        </a:rPr>
                        <a:t>Instagram Activity and Views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73</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544044"/>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1" action="ppaction://hlinksldjump"/>
                        </a:rPr>
                        <a:t>Instagram Engagement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74</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1351275"/>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2" action="ppaction://hlinksldjump"/>
                        </a:rPr>
                        <a:t>YouTube Followers and Activity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76</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65197443"/>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3" action="ppaction://hlinksldjump"/>
                        </a:rPr>
                        <a:t>YouTube Activity and Views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77</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9860558"/>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4" action="ppaction://hlinksldjump"/>
                        </a:rPr>
                        <a:t>YouTube Engagement Weekly Performance</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78</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52898922"/>
                  </a:ext>
                </a:extLst>
              </a:tr>
              <a:tr h="333574">
                <a:tc rowSpan="3">
                  <a:txBody>
                    <a:bodyPr/>
                    <a:lstStyle/>
                    <a:p>
                      <a:pPr algn="ctr"/>
                      <a:r>
                        <a:rPr lang="en-IN" sz="1200" dirty="0">
                          <a:solidFill>
                            <a:schemeClr val="tx1"/>
                          </a:solidFill>
                          <a:latin typeface="Bahnschrift" panose="020B0502040204020203" pitchFamily="34" charset="0"/>
                        </a:rPr>
                        <a:t>Section 4:</a:t>
                      </a:r>
                    </a:p>
                    <a:p>
                      <a:pPr algn="ctr"/>
                      <a:r>
                        <a:rPr lang="en-IN" sz="1200" dirty="0">
                          <a:solidFill>
                            <a:schemeClr val="tx1"/>
                          </a:solidFill>
                          <a:latin typeface="Bahnschrift" panose="020B0502040204020203" pitchFamily="34" charset="0"/>
                        </a:rPr>
                        <a:t> Annexure</a:t>
                      </a:r>
                    </a:p>
                    <a:p>
                      <a:pPr algn="ct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rowSpan="3">
                  <a:txBody>
                    <a:bodyPr/>
                    <a:lstStyle/>
                    <a:p>
                      <a:pPr algn="ctr"/>
                      <a:endParaRPr lang="en-US"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5" action="ppaction://hlinksldjump"/>
                        </a:rPr>
                        <a:t>Party Details</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80</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2693146"/>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6" action="ppaction://hlinksldjump"/>
                        </a:rPr>
                        <a:t>Leader Details</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81</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79258766"/>
                  </a:ext>
                </a:extLst>
              </a:tr>
              <a:tr h="333574">
                <a:tc vMerge="1">
                  <a:txBody>
                    <a:bodyPr/>
                    <a:lstStyle/>
                    <a:p>
                      <a:pPr algn="ctr"/>
                      <a:endParaRPr lang="en-IN"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vMerge="1">
                  <a:txBody>
                    <a:bodyPr/>
                    <a:lstStyle/>
                    <a:p>
                      <a:pPr algn="ctr"/>
                      <a:endParaRPr lang="en-US" sz="95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hlinkClick r:id="rId17" action="ppaction://hlinksldjump"/>
                        </a:rPr>
                        <a:t>Campaign Details</a:t>
                      </a:r>
                      <a:endParaRPr lang="en-IN" sz="1200" dirty="0">
                        <a:solidFill>
                          <a:schemeClr val="tx1"/>
                        </a:solidFill>
                        <a:latin typeface="Bahnschrift" panose="020B0502040204020203" pitchFamily="34" charset="0"/>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a:r>
                        <a:rPr lang="en-IN" sz="1200" dirty="0">
                          <a:solidFill>
                            <a:schemeClr val="tx1"/>
                          </a:solidFill>
                          <a:latin typeface="Bahnschrift" panose="020B0502040204020203" pitchFamily="34" charset="0"/>
                        </a:rPr>
                        <a:t>82</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57932403"/>
                  </a:ext>
                </a:extLst>
              </a:tr>
            </a:tbl>
          </a:graphicData>
        </a:graphic>
      </p:graphicFrame>
      <p:sp>
        <p:nvSpPr>
          <p:cNvPr id="4" name="Slide Number Placeholder 3">
            <a:extLst>
              <a:ext uri="{FF2B5EF4-FFF2-40B4-BE49-F238E27FC236}">
                <a16:creationId xmlns:a16="http://schemas.microsoft.com/office/drawing/2014/main" id="{AC092948-B996-3F27-4899-D1508CE24D58}"/>
              </a:ext>
            </a:extLst>
          </p:cNvPr>
          <p:cNvSpPr>
            <a:spLocks noGrp="1"/>
          </p:cNvSpPr>
          <p:nvPr>
            <p:ph type="sldNum" sz="quarter" idx="7"/>
          </p:nvPr>
        </p:nvSpPr>
        <p:spPr/>
        <p:txBody>
          <a:bodyPr/>
          <a:lstStyle/>
          <a:p>
            <a:fld id="{B6F15528-21DE-4FAA-801E-634DDDAF4B2B}" type="slidenum">
              <a:rPr lang="en-US" smtClean="0"/>
              <a:t>4</a:t>
            </a:fld>
            <a:endParaRPr lang="en-US"/>
          </a:p>
        </p:txBody>
      </p:sp>
    </p:spTree>
    <p:extLst>
      <p:ext uri="{BB962C8B-B14F-4D97-AF65-F5344CB8AC3E}">
        <p14:creationId xmlns:p14="http://schemas.microsoft.com/office/powerpoint/2010/main" val="4152208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A6970-3F55-7D7A-DAA6-5E77794AC002}"/>
              </a:ext>
            </a:extLst>
          </p:cNvPr>
          <p:cNvSpPr txBox="1"/>
          <p:nvPr/>
        </p:nvSpPr>
        <p:spPr>
          <a:xfrm>
            <a:off x="8729131" y="1143279"/>
            <a:ext cx="902811"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FOLLOWER</a:t>
            </a:r>
            <a:endParaRPr lang="en-IN" sz="1100" dirty="0">
              <a:latin typeface="Bahnschrift" panose="020B0502040204020203" pitchFamily="34" charset="0"/>
            </a:endParaRPr>
          </a:p>
        </p:txBody>
      </p:sp>
      <p:sp>
        <p:nvSpPr>
          <p:cNvPr id="8" name="TextBox 7">
            <a:extLst>
              <a:ext uri="{FF2B5EF4-FFF2-40B4-BE49-F238E27FC236}">
                <a16:creationId xmlns:a16="http://schemas.microsoft.com/office/drawing/2014/main" id="{B6494A03-CE16-855A-32BC-4E100DDDBDFF}"/>
              </a:ext>
            </a:extLst>
          </p:cNvPr>
          <p:cNvSpPr txBox="1"/>
          <p:nvPr/>
        </p:nvSpPr>
        <p:spPr>
          <a:xfrm>
            <a:off x="2194881" y="1134000"/>
            <a:ext cx="1771639"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POST PER DAY</a:t>
            </a:r>
            <a:endParaRPr lang="en-IN" sz="1100" dirty="0">
              <a:latin typeface="Bahnschrift" panose="020B0502040204020203" pitchFamily="34" charset="0"/>
            </a:endParaRPr>
          </a:p>
        </p:txBody>
      </p:sp>
      <p:sp>
        <p:nvSpPr>
          <p:cNvPr id="9" name="TextBox 8">
            <a:extLst>
              <a:ext uri="{FF2B5EF4-FFF2-40B4-BE49-F238E27FC236}">
                <a16:creationId xmlns:a16="http://schemas.microsoft.com/office/drawing/2014/main" id="{8F7897F9-D3C6-0155-2ACA-F8C7D5C92AFE}"/>
              </a:ext>
            </a:extLst>
          </p:cNvPr>
          <p:cNvSpPr txBox="1"/>
          <p:nvPr/>
        </p:nvSpPr>
        <p:spPr>
          <a:xfrm>
            <a:off x="219547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AVERAGE ENGAGEMENT</a:t>
            </a:r>
            <a:endParaRPr lang="en-IN" sz="1100" dirty="0">
              <a:latin typeface="Bahnschrift" panose="020B0502040204020203" pitchFamily="34" charset="0"/>
            </a:endParaRPr>
          </a:p>
        </p:txBody>
      </p:sp>
      <p:sp>
        <p:nvSpPr>
          <p:cNvPr id="10" name="TextBox 9">
            <a:extLst>
              <a:ext uri="{FF2B5EF4-FFF2-40B4-BE49-F238E27FC236}">
                <a16:creationId xmlns:a16="http://schemas.microsoft.com/office/drawing/2014/main" id="{8ABE3370-67CE-7314-183B-DD93169D4D5B}"/>
              </a:ext>
            </a:extLst>
          </p:cNvPr>
          <p:cNvSpPr txBox="1"/>
          <p:nvPr/>
        </p:nvSpPr>
        <p:spPr>
          <a:xfrm>
            <a:off x="8279940" y="3888293"/>
            <a:ext cx="1771200" cy="216000"/>
          </a:xfrm>
          <a:prstGeom prst="rect">
            <a:avLst/>
          </a:prstGeom>
          <a:solidFill>
            <a:schemeClr val="bg1">
              <a:lumMod val="85000"/>
            </a:schemeClr>
          </a:solidFill>
        </p:spPr>
        <p:txBody>
          <a:bodyPr wrap="none" rtlCol="0" anchor="ctr">
            <a:spAutoFit/>
          </a:bodyPr>
          <a:lstStyle/>
          <a:p>
            <a:pPr algn="ctr"/>
            <a:r>
              <a:rPr lang="en-US" sz="1100" dirty="0">
                <a:latin typeface="Bahnschrift" panose="020B0502040204020203" pitchFamily="34" charset="0"/>
              </a:rPr>
              <a:t>ENGAGEMENT RATE</a:t>
            </a:r>
            <a:endParaRPr lang="en-IN" sz="1100" dirty="0">
              <a:latin typeface="Bahnschrift" panose="020B0502040204020203" pitchFamily="34" charset="0"/>
            </a:endParaRPr>
          </a:p>
        </p:txBody>
      </p:sp>
      <p:sp>
        <p:nvSpPr>
          <p:cNvPr id="20" name="object 3">
            <a:extLst>
              <a:ext uri="{FF2B5EF4-FFF2-40B4-BE49-F238E27FC236}">
                <a16:creationId xmlns:a16="http://schemas.microsoft.com/office/drawing/2014/main" id="{F337B04D-8BDB-DF13-7B88-7D530C4EDA73}"/>
              </a:ext>
            </a:extLst>
          </p:cNvPr>
          <p:cNvSpPr txBox="1">
            <a:spLocks noGrp="1"/>
          </p:cNvSpPr>
          <p:nvPr>
            <p:ph type="title"/>
          </p:nvPr>
        </p:nvSpPr>
        <p:spPr>
          <a:xfrm>
            <a:off x="963110" y="259200"/>
            <a:ext cx="7026647" cy="566181"/>
          </a:xfrm>
          <a:prstGeom prst="rect">
            <a:avLst/>
          </a:prstGeom>
        </p:spPr>
        <p:txBody>
          <a:bodyPr vert="horz" wrap="square" lIns="0" tIns="12065" rIns="0" bIns="0" rtlCol="0" anchor="ctr">
            <a:spAutoFit/>
          </a:bodyPr>
          <a:lstStyle/>
          <a:p>
            <a:pPr marL="12700" algn="ctr">
              <a:lnSpc>
                <a:spcPct val="100000"/>
              </a:lnSpc>
              <a:spcBef>
                <a:spcPts val="95"/>
              </a:spcBef>
              <a:tabLst>
                <a:tab pos="405765" algn="l"/>
                <a:tab pos="901065" algn="l"/>
                <a:tab pos="1586230" algn="l"/>
              </a:tabLst>
            </a:pPr>
            <a:r>
              <a:rPr lang="en-IN" sz="3600" spc="-10" dirty="0"/>
              <a:t>Top Leader Official Pages (7 DMA)</a:t>
            </a:r>
            <a:endParaRPr sz="3600" spc="-10" dirty="0"/>
          </a:p>
        </p:txBody>
      </p:sp>
      <p:sp>
        <p:nvSpPr>
          <p:cNvPr id="21" name="Rectangle 20">
            <a:extLst>
              <a:ext uri="{FF2B5EF4-FFF2-40B4-BE49-F238E27FC236}">
                <a16:creationId xmlns:a16="http://schemas.microsoft.com/office/drawing/2014/main" id="{6AE16F65-AA32-237C-E928-07FE4F0C5F9E}"/>
              </a:ext>
            </a:extLst>
          </p:cNvPr>
          <p:cNvSpPr/>
          <p:nvPr/>
        </p:nvSpPr>
        <p:spPr>
          <a:xfrm>
            <a:off x="223200" y="255600"/>
            <a:ext cx="648000" cy="648000"/>
          </a:xfrm>
          <a:prstGeom prst="rect">
            <a:avLst/>
          </a:prstGeom>
          <a:blipFill>
            <a:blip r:embed="rId3"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5" name="Slide Number Placeholder 4">
            <a:extLst>
              <a:ext uri="{FF2B5EF4-FFF2-40B4-BE49-F238E27FC236}">
                <a16:creationId xmlns:a16="http://schemas.microsoft.com/office/drawing/2014/main" id="{1ED28ACA-67B9-737E-B552-63A285C06EA6}"/>
              </a:ext>
            </a:extLst>
          </p:cNvPr>
          <p:cNvSpPr>
            <a:spLocks noGrp="1"/>
          </p:cNvSpPr>
          <p:nvPr>
            <p:ph type="sldNum" sz="quarter" idx="7"/>
          </p:nvPr>
        </p:nvSpPr>
        <p:spPr/>
        <p:txBody>
          <a:bodyPr/>
          <a:lstStyle/>
          <a:p>
            <a:fld id="{B6F15528-21DE-4FAA-801E-634DDDAF4B2B}" type="slidenum">
              <a:rPr lang="en-US" smtClean="0"/>
              <a:t>40</a:t>
            </a:fld>
            <a:endParaRPr lang="en-US"/>
          </a:p>
        </p:txBody>
      </p:sp>
      <p:sp>
        <p:nvSpPr>
          <p:cNvPr id="3" name="TextBox 2">
            <a:extLst>
              <a:ext uri="{FF2B5EF4-FFF2-40B4-BE49-F238E27FC236}">
                <a16:creationId xmlns:a16="http://schemas.microsoft.com/office/drawing/2014/main" id="{402EC9D2-52E3-5B5A-3CFD-520946A58223}"/>
              </a:ext>
            </a:extLst>
          </p:cNvPr>
          <p:cNvSpPr txBox="1"/>
          <p:nvPr/>
        </p:nvSpPr>
        <p:spPr>
          <a:xfrm>
            <a:off x="-104196" y="6444258"/>
            <a:ext cx="10052753" cy="307777"/>
          </a:xfrm>
          <a:prstGeom prst="rect">
            <a:avLst/>
          </a:prstGeom>
          <a:noFill/>
        </p:spPr>
        <p:txBody>
          <a:bodyPr wrap="none">
            <a:spAutoFit/>
          </a:bodyPr>
          <a:lstStyle/>
          <a:p>
            <a:pPr algn="ctr">
              <a:defRPr sz="1400">
                <a:latin typeface="Bahnschrift"/>
              </a:defRPr>
            </a:pPr>
            <a:r>
              <a:rPr sz="1400" b="1" dirty="0">
                <a:solidFill>
                  <a:srgbClr val="00B050"/>
                </a:solidFill>
              </a:rPr>
              <a:t> — </a:t>
            </a:r>
            <a:r>
              <a:rPr lang="en-IN" sz="1200" dirty="0"/>
              <a:t>Mamata Banerjee</a:t>
            </a:r>
            <a:r>
              <a:rPr sz="1400" b="1" dirty="0"/>
              <a:t> </a:t>
            </a:r>
            <a:r>
              <a:rPr sz="1400" b="1" dirty="0">
                <a:solidFill>
                  <a:srgbClr val="00FF00"/>
                </a:solidFill>
              </a:rPr>
              <a:t>—</a:t>
            </a:r>
            <a:r>
              <a:rPr sz="1400" b="1" dirty="0"/>
              <a:t> </a:t>
            </a:r>
            <a:r>
              <a:rPr lang="en-IN" sz="1200" dirty="0"/>
              <a:t>Abhishek Banerjee</a:t>
            </a:r>
            <a:r>
              <a:rPr sz="1400" b="1" dirty="0"/>
              <a:t> </a:t>
            </a:r>
            <a:r>
              <a:rPr sz="1400" b="1" dirty="0">
                <a:solidFill>
                  <a:schemeClr val="accent6"/>
                </a:solidFill>
              </a:rPr>
              <a:t>—</a:t>
            </a:r>
            <a:r>
              <a:rPr sz="1400" b="1" dirty="0"/>
              <a:t> </a:t>
            </a:r>
            <a:r>
              <a:rPr lang="en-IN" sz="1200" dirty="0"/>
              <a:t>Suvendu Adhikari</a:t>
            </a:r>
            <a:r>
              <a:rPr sz="1200" dirty="0"/>
              <a:t> </a:t>
            </a:r>
            <a:r>
              <a:rPr sz="1400" b="1" dirty="0">
                <a:solidFill>
                  <a:srgbClr val="0000FF"/>
                </a:solidFill>
              </a:rPr>
              <a:t>—</a:t>
            </a:r>
            <a:r>
              <a:rPr sz="1200" dirty="0">
                <a:solidFill>
                  <a:schemeClr val="accent6">
                    <a:lumMod val="50000"/>
                  </a:schemeClr>
                </a:solidFill>
              </a:rPr>
              <a:t> </a:t>
            </a:r>
            <a:r>
              <a:rPr lang="en-IN" sz="1200" dirty="0"/>
              <a:t>Dilip Ghosh</a:t>
            </a:r>
            <a:r>
              <a:rPr sz="1200" dirty="0"/>
              <a:t> </a:t>
            </a:r>
            <a:r>
              <a:rPr lang="en-IN" sz="1400" b="1" dirty="0">
                <a:solidFill>
                  <a:srgbClr val="87CEEB"/>
                </a:solidFill>
              </a:rPr>
              <a:t>—</a:t>
            </a:r>
            <a:r>
              <a:rPr lang="en-IN" sz="1200" dirty="0"/>
              <a:t> </a:t>
            </a:r>
            <a:r>
              <a:rPr lang="en-IN" sz="1200" dirty="0" err="1"/>
              <a:t>Adhir</a:t>
            </a:r>
            <a:r>
              <a:rPr lang="en-IN" sz="1200" dirty="0"/>
              <a:t> Ranjan Chowdhury </a:t>
            </a:r>
            <a:r>
              <a:rPr lang="en-IN" sz="1400" b="1" dirty="0">
                <a:solidFill>
                  <a:srgbClr val="008080"/>
                </a:solidFill>
              </a:rPr>
              <a:t>—</a:t>
            </a:r>
            <a:r>
              <a:rPr lang="en-IN" sz="1200" dirty="0">
                <a:solidFill>
                  <a:srgbClr val="9C0687"/>
                </a:solidFill>
              </a:rPr>
              <a:t> </a:t>
            </a:r>
            <a:r>
              <a:rPr lang="en-IN" sz="1200" dirty="0"/>
              <a:t>Md. Salim</a:t>
            </a:r>
            <a:r>
              <a:rPr lang="en-IN" sz="1400" b="1" dirty="0"/>
              <a:t> </a:t>
            </a:r>
            <a:r>
              <a:rPr lang="en-IN" sz="1400" b="1" dirty="0">
                <a:solidFill>
                  <a:srgbClr val="FF0000"/>
                </a:solidFill>
              </a:rPr>
              <a:t>— </a:t>
            </a:r>
            <a:r>
              <a:rPr lang="en-IN" sz="1200" dirty="0"/>
              <a:t>Sujan Chakraborty</a:t>
            </a:r>
            <a:endParaRPr sz="1200" dirty="0"/>
          </a:p>
        </p:txBody>
      </p:sp>
    </p:spTree>
    <p:extLst>
      <p:ext uri="{BB962C8B-B14F-4D97-AF65-F5344CB8AC3E}">
        <p14:creationId xmlns:p14="http://schemas.microsoft.com/office/powerpoint/2010/main" val="639561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054227"/>
            <a:ext cx="12223526" cy="2800767"/>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Section 2.2: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Top Leaders Pages Most Engaging Post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1B05024E-4C19-2E91-9219-1F0B26E4F5EE}"/>
              </a:ext>
            </a:extLst>
          </p:cNvPr>
          <p:cNvSpPr>
            <a:spLocks noGrp="1"/>
          </p:cNvSpPr>
          <p:nvPr>
            <p:ph type="sldNum" sz="quarter" idx="7"/>
          </p:nvPr>
        </p:nvSpPr>
        <p:spPr/>
        <p:txBody>
          <a:bodyPr/>
          <a:lstStyle/>
          <a:p>
            <a:fld id="{B6F15528-21DE-4FAA-801E-634DDDAF4B2B}" type="slidenum">
              <a:rPr lang="en-US" smtClean="0"/>
              <a:t>41</a:t>
            </a:fld>
            <a:endParaRPr lang="en-US"/>
          </a:p>
        </p:txBody>
      </p:sp>
    </p:spTree>
    <p:extLst>
      <p:ext uri="{BB962C8B-B14F-4D97-AF65-F5344CB8AC3E}">
        <p14:creationId xmlns:p14="http://schemas.microsoft.com/office/powerpoint/2010/main" val="3157805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84061B18-059B-DD4A-F638-0F8F25C7CC46}"/>
              </a:ext>
            </a:extLst>
          </p:cNvPr>
          <p:cNvSpPr txBox="1">
            <a:spLocks/>
          </p:cNvSpPr>
          <p:nvPr/>
        </p:nvSpPr>
        <p:spPr>
          <a:xfrm>
            <a:off x="978100" y="257213"/>
            <a:ext cx="9320931" cy="566181"/>
          </a:xfrm>
          <a:prstGeom prst="rect">
            <a:avLst/>
          </a:prstGeom>
        </p:spPr>
        <p:txBody>
          <a:bodyPr vert="horz" wrap="square" lIns="0" tIns="12065" rIns="0" bIns="0" rtlCol="0" anchor="ctr">
            <a:spAutoFit/>
          </a:bodyPr>
          <a:lstStyle>
            <a:lvl1pPr>
              <a:defRPr sz="4800" b="0" i="0">
                <a:solidFill>
                  <a:schemeClr val="bg1"/>
                </a:solidFill>
                <a:latin typeface="Bahnschrift"/>
                <a:ea typeface="+mj-ea"/>
                <a:cs typeface="Bahnschrift"/>
              </a:defRPr>
            </a:lvl1pPr>
          </a:lstStyle>
          <a:p>
            <a:pPr marL="12700" algn="ctr">
              <a:spcBef>
                <a:spcPts val="95"/>
              </a:spcBef>
              <a:tabLst>
                <a:tab pos="405765" algn="l"/>
                <a:tab pos="901065" algn="l"/>
                <a:tab pos="1586230" algn="l"/>
              </a:tabLst>
            </a:pPr>
            <a:r>
              <a:rPr lang="en-US" sz="3600" kern="0" spc="-10" dirty="0">
                <a:solidFill>
                  <a:schemeClr val="tx1"/>
                </a:solidFill>
              </a:rPr>
              <a:t>Top leaders Most Engaging Post (Last 7 Days)</a:t>
            </a:r>
          </a:p>
        </p:txBody>
      </p:sp>
      <p:sp>
        <p:nvSpPr>
          <p:cNvPr id="3" name="Rectangle 2">
            <a:extLst>
              <a:ext uri="{FF2B5EF4-FFF2-40B4-BE49-F238E27FC236}">
                <a16:creationId xmlns:a16="http://schemas.microsoft.com/office/drawing/2014/main" id="{67F164FD-D0C4-1914-E50F-678A9C63F578}"/>
              </a:ext>
            </a:extLst>
          </p:cNvPr>
          <p:cNvSpPr/>
          <p:nvPr/>
        </p:nvSpPr>
        <p:spPr>
          <a:xfrm>
            <a:off x="223321" y="255059"/>
            <a:ext cx="666000" cy="666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9" name="Picture 8">
            <a:extLst>
              <a:ext uri="{FF2B5EF4-FFF2-40B4-BE49-F238E27FC236}">
                <a16:creationId xmlns:a16="http://schemas.microsoft.com/office/drawing/2014/main" id="{9537C882-7123-9A8B-365C-49FA66928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67958" y="1512637"/>
            <a:ext cx="2641213" cy="1514096"/>
          </a:xfrm>
          <a:prstGeom prst="rect">
            <a:avLst/>
          </a:prstGeom>
        </p:spPr>
      </p:pic>
      <p:sp>
        <p:nvSpPr>
          <p:cNvPr id="10" name="TextBox 9">
            <a:extLst>
              <a:ext uri="{FF2B5EF4-FFF2-40B4-BE49-F238E27FC236}">
                <a16:creationId xmlns:a16="http://schemas.microsoft.com/office/drawing/2014/main" id="{B73862E8-2680-343B-5E12-B51A77F9EF45}"/>
              </a:ext>
            </a:extLst>
          </p:cNvPr>
          <p:cNvSpPr txBox="1"/>
          <p:nvPr/>
        </p:nvSpPr>
        <p:spPr>
          <a:xfrm>
            <a:off x="849765" y="1197589"/>
            <a:ext cx="1600118" cy="307777"/>
          </a:xfrm>
          <a:prstGeom prst="rect">
            <a:avLst/>
          </a:prstGeom>
          <a:noFill/>
        </p:spPr>
        <p:txBody>
          <a:bodyPr wrap="none" rtlCol="0">
            <a:spAutoFit/>
          </a:bodyPr>
          <a:lstStyle/>
          <a:p>
            <a:r>
              <a:rPr lang="en-IN" sz="1400" dirty="0">
                <a:latin typeface="Bahnschrift" panose="020B0502040204020203" pitchFamily="34" charset="0"/>
              </a:rPr>
              <a:t>Mamata Banerjee</a:t>
            </a:r>
          </a:p>
        </p:txBody>
      </p:sp>
      <p:sp>
        <p:nvSpPr>
          <p:cNvPr id="13" name="TextBox 12">
            <a:extLst>
              <a:ext uri="{FF2B5EF4-FFF2-40B4-BE49-F238E27FC236}">
                <a16:creationId xmlns:a16="http://schemas.microsoft.com/office/drawing/2014/main" id="{99D87240-5345-26B6-A6DC-98D170248422}"/>
              </a:ext>
            </a:extLst>
          </p:cNvPr>
          <p:cNvSpPr txBox="1"/>
          <p:nvPr/>
        </p:nvSpPr>
        <p:spPr>
          <a:xfrm>
            <a:off x="166158" y="3935935"/>
            <a:ext cx="2795694" cy="461665"/>
          </a:xfrm>
          <a:prstGeom prst="rect">
            <a:avLst/>
          </a:prstGeom>
          <a:noFill/>
        </p:spPr>
        <p:txBody>
          <a:bodyPr wrap="square" rtlCol="0">
            <a:spAutoFit/>
          </a:bodyPr>
          <a:lstStyle/>
          <a:p>
            <a:r>
              <a:rPr lang="en-IN" sz="1200" b="1" dirty="0">
                <a:latin typeface="Bahnschrift" panose="020B0502040204020203" pitchFamily="34" charset="0"/>
              </a:rPr>
              <a:t>Video</a:t>
            </a:r>
            <a:r>
              <a:rPr lang="en-IN" sz="1200" dirty="0">
                <a:latin typeface="Bahnschrift" panose="020B0502040204020203" pitchFamily="34" charset="0"/>
              </a:rPr>
              <a:t>: </a:t>
            </a:r>
            <a:r>
              <a:rPr lang="en-US" sz="1200" dirty="0">
                <a:latin typeface="Bahnschrift" panose="020B0502040204020203" pitchFamily="34" charset="0"/>
              </a:rPr>
              <a:t>Presenting the Anti-Rape Bill in the West Bengal State Assembly</a:t>
            </a:r>
            <a:endParaRPr lang="en-IN" sz="1200" dirty="0">
              <a:latin typeface="Bahnschrift" panose="020B0502040204020203" pitchFamily="34" charset="0"/>
            </a:endParaRPr>
          </a:p>
        </p:txBody>
      </p:sp>
      <p:sp>
        <p:nvSpPr>
          <p:cNvPr id="14" name="TextBox 13">
            <a:extLst>
              <a:ext uri="{FF2B5EF4-FFF2-40B4-BE49-F238E27FC236}">
                <a16:creationId xmlns:a16="http://schemas.microsoft.com/office/drawing/2014/main" id="{2564D1CC-C3DC-D7A0-597B-0ACC2CB10B8C}"/>
              </a:ext>
            </a:extLst>
          </p:cNvPr>
          <p:cNvSpPr txBox="1"/>
          <p:nvPr/>
        </p:nvSpPr>
        <p:spPr>
          <a:xfrm>
            <a:off x="3901301" y="1195200"/>
            <a:ext cx="1593706" cy="307777"/>
          </a:xfrm>
          <a:prstGeom prst="rect">
            <a:avLst/>
          </a:prstGeom>
          <a:noFill/>
        </p:spPr>
        <p:txBody>
          <a:bodyPr wrap="none" rtlCol="0">
            <a:spAutoFit/>
          </a:bodyPr>
          <a:lstStyle/>
          <a:p>
            <a:r>
              <a:rPr lang="en-IN" sz="1400" dirty="0">
                <a:latin typeface="Bahnschrift" panose="020B0502040204020203" pitchFamily="34" charset="0"/>
              </a:rPr>
              <a:t>Suvendu Adhikari</a:t>
            </a:r>
          </a:p>
        </p:txBody>
      </p:sp>
      <p:sp>
        <p:nvSpPr>
          <p:cNvPr id="15" name="TextBox 14">
            <a:extLst>
              <a:ext uri="{FF2B5EF4-FFF2-40B4-BE49-F238E27FC236}">
                <a16:creationId xmlns:a16="http://schemas.microsoft.com/office/drawing/2014/main" id="{1060BB35-A86A-D4F3-91BF-3831AF9F2482}"/>
              </a:ext>
            </a:extLst>
          </p:cNvPr>
          <p:cNvSpPr txBox="1"/>
          <p:nvPr/>
        </p:nvSpPr>
        <p:spPr>
          <a:xfrm>
            <a:off x="6705795" y="1195200"/>
            <a:ext cx="2177199" cy="307777"/>
          </a:xfrm>
          <a:prstGeom prst="rect">
            <a:avLst/>
          </a:prstGeom>
          <a:noFill/>
        </p:spPr>
        <p:txBody>
          <a:bodyPr wrap="none" rtlCol="0">
            <a:spAutoFit/>
          </a:bodyPr>
          <a:lstStyle/>
          <a:p>
            <a:r>
              <a:rPr lang="en-IN" sz="1400" dirty="0" err="1">
                <a:latin typeface="Bahnschrift" panose="020B0502040204020203" pitchFamily="34" charset="0"/>
              </a:rPr>
              <a:t>Adhir</a:t>
            </a:r>
            <a:r>
              <a:rPr lang="en-IN" sz="1400" dirty="0">
                <a:latin typeface="Bahnschrift" panose="020B0502040204020203" pitchFamily="34" charset="0"/>
              </a:rPr>
              <a:t> Ranjan Chowdhury</a:t>
            </a:r>
          </a:p>
        </p:txBody>
      </p:sp>
      <p:sp>
        <p:nvSpPr>
          <p:cNvPr id="16" name="TextBox 15">
            <a:extLst>
              <a:ext uri="{FF2B5EF4-FFF2-40B4-BE49-F238E27FC236}">
                <a16:creationId xmlns:a16="http://schemas.microsoft.com/office/drawing/2014/main" id="{14018008-7B2B-4C28-8626-89A5B317FF58}"/>
              </a:ext>
            </a:extLst>
          </p:cNvPr>
          <p:cNvSpPr txBox="1"/>
          <p:nvPr/>
        </p:nvSpPr>
        <p:spPr>
          <a:xfrm>
            <a:off x="9859600" y="1195199"/>
            <a:ext cx="1681871" cy="307777"/>
          </a:xfrm>
          <a:prstGeom prst="rect">
            <a:avLst/>
          </a:prstGeom>
          <a:noFill/>
        </p:spPr>
        <p:txBody>
          <a:bodyPr wrap="none" rtlCol="0">
            <a:spAutoFit/>
          </a:bodyPr>
          <a:lstStyle/>
          <a:p>
            <a:r>
              <a:rPr lang="en-IN" sz="1400" dirty="0">
                <a:latin typeface="Bahnschrift" panose="020B0502040204020203" pitchFamily="34" charset="0"/>
              </a:rPr>
              <a:t>Sujan Chakraborty</a:t>
            </a:r>
          </a:p>
        </p:txBody>
      </p:sp>
      <p:pic>
        <p:nvPicPr>
          <p:cNvPr id="18" name="Picture 17">
            <a:extLst>
              <a:ext uri="{FF2B5EF4-FFF2-40B4-BE49-F238E27FC236}">
                <a16:creationId xmlns:a16="http://schemas.microsoft.com/office/drawing/2014/main" id="{94C8A899-D0F3-C05E-7630-00C9EC6CA6CE}"/>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89852" y="3130611"/>
            <a:ext cx="2736000" cy="468000"/>
          </a:xfrm>
          <a:prstGeom prst="rect">
            <a:avLst/>
          </a:prstGeom>
        </p:spPr>
      </p:pic>
      <p:sp>
        <p:nvSpPr>
          <p:cNvPr id="19" name="TextBox 18">
            <a:extLst>
              <a:ext uri="{FF2B5EF4-FFF2-40B4-BE49-F238E27FC236}">
                <a16:creationId xmlns:a16="http://schemas.microsoft.com/office/drawing/2014/main" id="{2AE253E1-C9CD-2A53-FFB4-227ABE46A70B}"/>
              </a:ext>
            </a:extLst>
          </p:cNvPr>
          <p:cNvSpPr txBox="1"/>
          <p:nvPr/>
        </p:nvSpPr>
        <p:spPr>
          <a:xfrm>
            <a:off x="189852" y="3514485"/>
            <a:ext cx="2720617" cy="276999"/>
          </a:xfrm>
          <a:prstGeom prst="rect">
            <a:avLst/>
          </a:prstGeom>
          <a:noFill/>
        </p:spPr>
        <p:txBody>
          <a:bodyPr wrap="none" rtlCol="0">
            <a:spAutoFit/>
          </a:bodyPr>
          <a:lstStyle/>
          <a:p>
            <a:r>
              <a:rPr lang="en-IN" sz="1200" dirty="0">
                <a:latin typeface="Bahnschrift" panose="020B0502040204020203" pitchFamily="34" charset="0"/>
              </a:rPr>
              <a:t>10.7K   5.9K     493     28        11       58</a:t>
            </a:r>
          </a:p>
        </p:txBody>
      </p:sp>
      <p:sp>
        <p:nvSpPr>
          <p:cNvPr id="20" name="TextBox 19">
            <a:extLst>
              <a:ext uri="{FF2B5EF4-FFF2-40B4-BE49-F238E27FC236}">
                <a16:creationId xmlns:a16="http://schemas.microsoft.com/office/drawing/2014/main" id="{A3066FB6-F93E-EA4F-E483-F8A383723664}"/>
              </a:ext>
            </a:extLst>
          </p:cNvPr>
          <p:cNvSpPr txBox="1"/>
          <p:nvPr/>
        </p:nvSpPr>
        <p:spPr>
          <a:xfrm>
            <a:off x="444027" y="5250295"/>
            <a:ext cx="2239716" cy="923330"/>
          </a:xfrm>
          <a:prstGeom prst="rect">
            <a:avLst/>
          </a:prstGeom>
          <a:noFill/>
        </p:spPr>
        <p:txBody>
          <a:bodyPr wrap="none" rtlCol="0">
            <a:spAutoFit/>
          </a:bodyPr>
          <a:lstStyle/>
          <a:p>
            <a:r>
              <a:rPr lang="en-IN" b="1" dirty="0">
                <a:latin typeface="Bahnschrift" panose="020B0502040204020203" pitchFamily="34" charset="0"/>
              </a:rPr>
              <a:t>Engagement: 35,722</a:t>
            </a:r>
            <a:endParaRPr lang="en-IN" dirty="0">
              <a:latin typeface="Bahnschrift" panose="020B0502040204020203" pitchFamily="34" charset="0"/>
            </a:endParaRPr>
          </a:p>
          <a:p>
            <a:pPr algn="ctr"/>
            <a:r>
              <a:rPr lang="en-IN" sz="1200" dirty="0">
                <a:latin typeface="Bahnschrift" panose="020B0502040204020203" pitchFamily="34" charset="0"/>
              </a:rPr>
              <a:t>Likes: 17,128</a:t>
            </a:r>
          </a:p>
          <a:p>
            <a:pPr algn="ctr"/>
            <a:r>
              <a:rPr lang="en-IN" sz="1200" dirty="0">
                <a:latin typeface="Bahnschrift" panose="020B0502040204020203" pitchFamily="34" charset="0"/>
              </a:rPr>
              <a:t>Comments: 9,695</a:t>
            </a:r>
          </a:p>
          <a:p>
            <a:pPr algn="ctr"/>
            <a:r>
              <a:rPr lang="en-IN" sz="1200" dirty="0">
                <a:latin typeface="Bahnschrift" panose="020B0502040204020203" pitchFamily="34" charset="0"/>
              </a:rPr>
              <a:t>Shares: 8,899</a:t>
            </a:r>
          </a:p>
        </p:txBody>
      </p:sp>
      <p:pic>
        <p:nvPicPr>
          <p:cNvPr id="22" name="Picture 21">
            <a:extLst>
              <a:ext uri="{FF2B5EF4-FFF2-40B4-BE49-F238E27FC236}">
                <a16:creationId xmlns:a16="http://schemas.microsoft.com/office/drawing/2014/main" id="{4B960406-25B5-787F-90DB-D3485BB9188A}"/>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3310682" y="1512637"/>
            <a:ext cx="2642400" cy="1515600"/>
          </a:xfrm>
          <a:prstGeom prst="rect">
            <a:avLst/>
          </a:prstGeom>
        </p:spPr>
      </p:pic>
      <p:sp>
        <p:nvSpPr>
          <p:cNvPr id="23" name="TextBox 22">
            <a:extLst>
              <a:ext uri="{FF2B5EF4-FFF2-40B4-BE49-F238E27FC236}">
                <a16:creationId xmlns:a16="http://schemas.microsoft.com/office/drawing/2014/main" id="{456D5313-D49B-C126-2F75-9FBFA371A986}"/>
              </a:ext>
            </a:extLst>
          </p:cNvPr>
          <p:cNvSpPr txBox="1"/>
          <p:nvPr/>
        </p:nvSpPr>
        <p:spPr>
          <a:xfrm>
            <a:off x="3280702" y="3935934"/>
            <a:ext cx="2642400" cy="461665"/>
          </a:xfrm>
          <a:prstGeom prst="rect">
            <a:avLst/>
          </a:prstGeom>
          <a:noFill/>
        </p:spPr>
        <p:txBody>
          <a:bodyPr wrap="square" rtlCol="0">
            <a:spAutoFit/>
          </a:bodyPr>
          <a:lstStyle/>
          <a:p>
            <a:r>
              <a:rPr lang="en-IN" sz="1200" b="1" dirty="0">
                <a:latin typeface="Bahnschrift" panose="020B0502040204020203" pitchFamily="34" charset="0"/>
              </a:rPr>
              <a:t>Video</a:t>
            </a:r>
            <a:r>
              <a:rPr lang="en-IN" sz="1200" dirty="0">
                <a:latin typeface="Bahnschrift" panose="020B0502040204020203" pitchFamily="34" charset="0"/>
              </a:rPr>
              <a:t>: </a:t>
            </a:r>
            <a:r>
              <a:rPr lang="en-US" sz="1200" dirty="0">
                <a:latin typeface="Bahnschrift" panose="020B0502040204020203" pitchFamily="34" charset="0"/>
              </a:rPr>
              <a:t>West Bengal Legislative Assembly</a:t>
            </a:r>
            <a:endParaRPr lang="en-IN" sz="1200" dirty="0">
              <a:latin typeface="Bahnschrift" panose="020B0502040204020203" pitchFamily="34" charset="0"/>
            </a:endParaRPr>
          </a:p>
        </p:txBody>
      </p:sp>
      <p:pic>
        <p:nvPicPr>
          <p:cNvPr id="25" name="Picture 24">
            <a:extLst>
              <a:ext uri="{FF2B5EF4-FFF2-40B4-BE49-F238E27FC236}">
                <a16:creationId xmlns:a16="http://schemas.microsoft.com/office/drawing/2014/main" id="{51809DD9-E659-1C75-E3BE-F8742132C4D2}"/>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3267312" y="3145316"/>
            <a:ext cx="2736000" cy="468000"/>
          </a:xfrm>
          <a:prstGeom prst="rect">
            <a:avLst/>
          </a:prstGeom>
        </p:spPr>
      </p:pic>
      <p:sp>
        <p:nvSpPr>
          <p:cNvPr id="26" name="TextBox 25">
            <a:extLst>
              <a:ext uri="{FF2B5EF4-FFF2-40B4-BE49-F238E27FC236}">
                <a16:creationId xmlns:a16="http://schemas.microsoft.com/office/drawing/2014/main" id="{557540DA-5DF8-E75C-AAAE-59B244D15B9F}"/>
              </a:ext>
            </a:extLst>
          </p:cNvPr>
          <p:cNvSpPr txBox="1"/>
          <p:nvPr/>
        </p:nvSpPr>
        <p:spPr>
          <a:xfrm>
            <a:off x="3530282" y="5250295"/>
            <a:ext cx="2198038" cy="923330"/>
          </a:xfrm>
          <a:prstGeom prst="rect">
            <a:avLst/>
          </a:prstGeom>
          <a:noFill/>
        </p:spPr>
        <p:txBody>
          <a:bodyPr wrap="none" rtlCol="0">
            <a:spAutoFit/>
          </a:bodyPr>
          <a:lstStyle/>
          <a:p>
            <a:r>
              <a:rPr lang="en-IN" b="1" dirty="0">
                <a:latin typeface="Bahnschrift" panose="020B0502040204020203" pitchFamily="34" charset="0"/>
              </a:rPr>
              <a:t>Engagement: 25,912</a:t>
            </a:r>
            <a:endParaRPr lang="en-IN" dirty="0">
              <a:latin typeface="Bahnschrift" panose="020B0502040204020203" pitchFamily="34" charset="0"/>
            </a:endParaRPr>
          </a:p>
          <a:p>
            <a:pPr algn="ctr"/>
            <a:r>
              <a:rPr lang="en-IN" sz="1200" dirty="0">
                <a:latin typeface="Bahnschrift" panose="020B0502040204020203" pitchFamily="34" charset="0"/>
              </a:rPr>
              <a:t>Likes: 17,868</a:t>
            </a:r>
          </a:p>
          <a:p>
            <a:pPr algn="ctr"/>
            <a:r>
              <a:rPr lang="en-IN" sz="1200" dirty="0">
                <a:latin typeface="Bahnschrift" panose="020B0502040204020203" pitchFamily="34" charset="0"/>
              </a:rPr>
              <a:t>Comments: 4,480</a:t>
            </a:r>
          </a:p>
          <a:p>
            <a:pPr algn="ctr"/>
            <a:r>
              <a:rPr lang="en-IN" sz="1200" dirty="0">
                <a:latin typeface="Bahnschrift" panose="020B0502040204020203" pitchFamily="34" charset="0"/>
              </a:rPr>
              <a:t>Shares: 3,564</a:t>
            </a:r>
          </a:p>
        </p:txBody>
      </p:sp>
      <p:sp>
        <p:nvSpPr>
          <p:cNvPr id="27" name="TextBox 26">
            <a:extLst>
              <a:ext uri="{FF2B5EF4-FFF2-40B4-BE49-F238E27FC236}">
                <a16:creationId xmlns:a16="http://schemas.microsoft.com/office/drawing/2014/main" id="{EEAFC50F-4FFC-1379-74BA-67356DD55D69}"/>
              </a:ext>
            </a:extLst>
          </p:cNvPr>
          <p:cNvSpPr txBox="1"/>
          <p:nvPr/>
        </p:nvSpPr>
        <p:spPr>
          <a:xfrm>
            <a:off x="3294837" y="3517742"/>
            <a:ext cx="2630848" cy="276999"/>
          </a:xfrm>
          <a:prstGeom prst="rect">
            <a:avLst/>
          </a:prstGeom>
          <a:noFill/>
        </p:spPr>
        <p:txBody>
          <a:bodyPr wrap="none" rtlCol="0">
            <a:spAutoFit/>
          </a:bodyPr>
          <a:lstStyle/>
          <a:p>
            <a:r>
              <a:rPr lang="en-IN" sz="1200" dirty="0">
                <a:latin typeface="Bahnschrift" panose="020B0502040204020203" pitchFamily="34" charset="0"/>
              </a:rPr>
              <a:t>13.4K   4.3K    106      26        9         4</a:t>
            </a:r>
          </a:p>
        </p:txBody>
      </p:sp>
      <p:sp>
        <p:nvSpPr>
          <p:cNvPr id="28" name="TextBox 27">
            <a:extLst>
              <a:ext uri="{FF2B5EF4-FFF2-40B4-BE49-F238E27FC236}">
                <a16:creationId xmlns:a16="http://schemas.microsoft.com/office/drawing/2014/main" id="{4ED2E703-1379-8927-66FE-8F721AC5816C}"/>
              </a:ext>
            </a:extLst>
          </p:cNvPr>
          <p:cNvSpPr txBox="1"/>
          <p:nvPr/>
        </p:nvSpPr>
        <p:spPr>
          <a:xfrm>
            <a:off x="223321" y="6169486"/>
            <a:ext cx="2689339" cy="577081"/>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6"/>
              </a:rPr>
              <a:t>https://www.facebook.com/534507618044969/videos/1056449849529787</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29" name="TextBox 28">
            <a:extLst>
              <a:ext uri="{FF2B5EF4-FFF2-40B4-BE49-F238E27FC236}">
                <a16:creationId xmlns:a16="http://schemas.microsoft.com/office/drawing/2014/main" id="{27B4AD81-DDED-85C0-9953-4747EAA5163F}"/>
              </a:ext>
            </a:extLst>
          </p:cNvPr>
          <p:cNvSpPr txBox="1"/>
          <p:nvPr/>
        </p:nvSpPr>
        <p:spPr>
          <a:xfrm>
            <a:off x="3353484" y="6157945"/>
            <a:ext cx="2689339" cy="600164"/>
          </a:xfrm>
          <a:prstGeom prst="rect">
            <a:avLst/>
          </a:prstGeom>
          <a:noFill/>
        </p:spPr>
        <p:txBody>
          <a:bodyPr wrap="square" rtlCol="0" anchor="ctr">
            <a:spAutoFit/>
          </a:bodyPr>
          <a:lstStyle/>
          <a:p>
            <a:pPr algn="ctr"/>
            <a:r>
              <a:rPr lang="en-IN" sz="1100" b="1" dirty="0">
                <a:latin typeface="Bahnschrift" panose="020B0502040204020203" pitchFamily="34" charset="0"/>
              </a:rPr>
              <a:t>Link:</a:t>
            </a:r>
            <a:r>
              <a:rPr lang="en-IN" sz="1100" dirty="0">
                <a:latin typeface="Bahnschrift" panose="020B0502040204020203" pitchFamily="34" charset="0"/>
              </a:rPr>
              <a:t> </a:t>
            </a:r>
            <a:r>
              <a:rPr lang="en-IN" sz="1100" dirty="0">
                <a:latin typeface="Bahnschrift" panose="020B0502040204020203" pitchFamily="34" charset="0"/>
                <a:hlinkClick r:id="rId7"/>
              </a:rPr>
              <a:t>https://www.facebook.com/547286240089663/videos/1430511170973397</a:t>
            </a:r>
            <a:r>
              <a:rPr lang="en-IN" sz="1100" dirty="0">
                <a:latin typeface="Bahnschrift" panose="020B0502040204020203" pitchFamily="34" charset="0"/>
              </a:rPr>
              <a:t> </a:t>
            </a:r>
            <a:endParaRPr lang="en-IN" sz="1100" i="0" u="none" strike="noStrike" dirty="0">
              <a:solidFill>
                <a:srgbClr val="000000"/>
              </a:solidFill>
              <a:effectLst/>
              <a:highlight>
                <a:srgbClr val="92D050"/>
              </a:highlight>
              <a:latin typeface="Bahnschrift" panose="020B0502040204020203" pitchFamily="34" charset="0"/>
            </a:endParaRPr>
          </a:p>
        </p:txBody>
      </p:sp>
      <p:pic>
        <p:nvPicPr>
          <p:cNvPr id="31" name="Picture 30">
            <a:extLst>
              <a:ext uri="{FF2B5EF4-FFF2-40B4-BE49-F238E27FC236}">
                <a16:creationId xmlns:a16="http://schemas.microsoft.com/office/drawing/2014/main" id="{3E203AF8-DCF6-181B-B341-5CEB5DB80933}"/>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6349954" y="1512637"/>
            <a:ext cx="2628000" cy="1530578"/>
          </a:xfrm>
          <a:prstGeom prst="rect">
            <a:avLst/>
          </a:prstGeom>
        </p:spPr>
      </p:pic>
      <p:pic>
        <p:nvPicPr>
          <p:cNvPr id="32" name="Picture 31">
            <a:extLst>
              <a:ext uri="{FF2B5EF4-FFF2-40B4-BE49-F238E27FC236}">
                <a16:creationId xmlns:a16="http://schemas.microsoft.com/office/drawing/2014/main" id="{CD22EABD-C446-F9FF-11FF-A3574C8F68F1}"/>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6291428" y="3161071"/>
            <a:ext cx="2736000" cy="468000"/>
          </a:xfrm>
          <a:prstGeom prst="rect">
            <a:avLst/>
          </a:prstGeom>
        </p:spPr>
      </p:pic>
      <p:sp>
        <p:nvSpPr>
          <p:cNvPr id="33" name="TextBox 32">
            <a:extLst>
              <a:ext uri="{FF2B5EF4-FFF2-40B4-BE49-F238E27FC236}">
                <a16:creationId xmlns:a16="http://schemas.microsoft.com/office/drawing/2014/main" id="{8B1AB04E-7C17-6255-56BF-6EB366B84160}"/>
              </a:ext>
            </a:extLst>
          </p:cNvPr>
          <p:cNvSpPr txBox="1"/>
          <p:nvPr/>
        </p:nvSpPr>
        <p:spPr>
          <a:xfrm>
            <a:off x="6368986" y="3935933"/>
            <a:ext cx="2642400" cy="1015663"/>
          </a:xfrm>
          <a:prstGeom prst="rect">
            <a:avLst/>
          </a:prstGeom>
          <a:noFill/>
        </p:spPr>
        <p:txBody>
          <a:bodyPr wrap="square" rtlCol="0">
            <a:spAutoFit/>
          </a:bodyPr>
          <a:lstStyle/>
          <a:p>
            <a:r>
              <a:rPr lang="en-IN" sz="1200" b="1" dirty="0">
                <a:latin typeface="Bahnschrift" panose="020B0502040204020203" pitchFamily="34" charset="0"/>
              </a:rPr>
              <a:t>Photo</a:t>
            </a:r>
            <a:r>
              <a:rPr lang="en-IN" sz="1200" dirty="0">
                <a:latin typeface="Bahnschrift" panose="020B0502040204020203" pitchFamily="34" charset="0"/>
              </a:rPr>
              <a:t>: </a:t>
            </a:r>
            <a:r>
              <a:rPr lang="en-US" sz="1200" b="0" i="0" dirty="0">
                <a:solidFill>
                  <a:srgbClr val="050505"/>
                </a:solidFill>
                <a:effectLst/>
                <a:highlight>
                  <a:srgbClr val="FFFFFF"/>
                </a:highlight>
                <a:latin typeface="Bahnschrift" panose="020B0502040204020203" pitchFamily="34" charset="0"/>
              </a:rPr>
              <a:t>Today at the textile junction of </a:t>
            </a:r>
            <a:r>
              <a:rPr lang="en-US" sz="1200" b="0" i="0" dirty="0" err="1">
                <a:solidFill>
                  <a:srgbClr val="050505"/>
                </a:solidFill>
                <a:effectLst/>
                <a:highlight>
                  <a:srgbClr val="FFFFFF"/>
                </a:highlight>
                <a:latin typeface="Bahnschrift" panose="020B0502040204020203" pitchFamily="34" charset="0"/>
              </a:rPr>
              <a:t>Bahrampur</a:t>
            </a:r>
            <a:r>
              <a:rPr lang="en-US" sz="1200" b="0" i="0" dirty="0">
                <a:solidFill>
                  <a:srgbClr val="050505"/>
                </a:solidFill>
                <a:effectLst/>
                <a:highlight>
                  <a:srgbClr val="FFFFFF"/>
                </a:highlight>
                <a:latin typeface="Bahnschrift" panose="020B0502040204020203" pitchFamily="34" charset="0"/>
              </a:rPr>
              <a:t> city with the general people protesting against 'RG </a:t>
            </a:r>
            <a:r>
              <a:rPr lang="en-US" sz="1200" b="0" i="0" dirty="0" err="1">
                <a:solidFill>
                  <a:srgbClr val="050505"/>
                </a:solidFill>
                <a:effectLst/>
                <a:highlight>
                  <a:srgbClr val="FFFFFF"/>
                </a:highlight>
                <a:latin typeface="Bahnschrift" panose="020B0502040204020203" pitchFamily="34" charset="0"/>
              </a:rPr>
              <a:t>Kande</a:t>
            </a:r>
            <a:r>
              <a:rPr lang="en-US" sz="1200" b="0" i="0" dirty="0">
                <a:solidFill>
                  <a:srgbClr val="050505"/>
                </a:solidFill>
                <a:effectLst/>
                <a:highlight>
                  <a:srgbClr val="FFFFFF"/>
                </a:highlight>
                <a:latin typeface="Bahnschrift" panose="020B0502040204020203" pitchFamily="34" charset="0"/>
              </a:rPr>
              <a:t>' and demanding quick justice...</a:t>
            </a:r>
            <a:r>
              <a:rPr lang="as-IN" sz="1200" dirty="0">
                <a:latin typeface="Bahnschrift" panose="020B0502040204020203" pitchFamily="34" charset="0"/>
              </a:rPr>
              <a:t>. #</a:t>
            </a:r>
            <a:r>
              <a:rPr lang="en-US" sz="1200" dirty="0" err="1">
                <a:latin typeface="Bahnschrift" panose="020B0502040204020203" pitchFamily="34" charset="0"/>
              </a:rPr>
              <a:t>justiceforRGKar</a:t>
            </a:r>
            <a:endParaRPr lang="en-IN" sz="1200" dirty="0">
              <a:latin typeface="Bahnschrift" panose="020B0502040204020203" pitchFamily="34" charset="0"/>
            </a:endParaRPr>
          </a:p>
        </p:txBody>
      </p:sp>
      <p:sp>
        <p:nvSpPr>
          <p:cNvPr id="35" name="TextBox 34">
            <a:extLst>
              <a:ext uri="{FF2B5EF4-FFF2-40B4-BE49-F238E27FC236}">
                <a16:creationId xmlns:a16="http://schemas.microsoft.com/office/drawing/2014/main" id="{422FE56F-FD0C-3234-507E-CF1154040779}"/>
              </a:ext>
            </a:extLst>
          </p:cNvPr>
          <p:cNvSpPr txBox="1"/>
          <p:nvPr/>
        </p:nvSpPr>
        <p:spPr>
          <a:xfrm>
            <a:off x="6682803" y="5250295"/>
            <a:ext cx="1909497" cy="923330"/>
          </a:xfrm>
          <a:prstGeom prst="rect">
            <a:avLst/>
          </a:prstGeom>
          <a:noFill/>
        </p:spPr>
        <p:txBody>
          <a:bodyPr wrap="none" rtlCol="0">
            <a:spAutoFit/>
          </a:bodyPr>
          <a:lstStyle/>
          <a:p>
            <a:r>
              <a:rPr lang="en-IN" b="1" dirty="0">
                <a:latin typeface="Bahnschrift" panose="020B0502040204020203" pitchFamily="34" charset="0"/>
              </a:rPr>
              <a:t>Engagement: 718</a:t>
            </a:r>
            <a:endParaRPr lang="en-IN" dirty="0">
              <a:latin typeface="Bahnschrift" panose="020B0502040204020203" pitchFamily="34" charset="0"/>
            </a:endParaRPr>
          </a:p>
          <a:p>
            <a:pPr algn="ctr"/>
            <a:r>
              <a:rPr lang="en-IN" sz="1200" dirty="0">
                <a:latin typeface="Bahnschrift" panose="020B0502040204020203" pitchFamily="34" charset="0"/>
              </a:rPr>
              <a:t>Likes: 647</a:t>
            </a:r>
          </a:p>
          <a:p>
            <a:pPr algn="ctr"/>
            <a:r>
              <a:rPr lang="en-IN" sz="1200" dirty="0">
                <a:latin typeface="Bahnschrift" panose="020B0502040204020203" pitchFamily="34" charset="0"/>
              </a:rPr>
              <a:t>Comments: 37</a:t>
            </a:r>
          </a:p>
          <a:p>
            <a:pPr algn="ctr"/>
            <a:r>
              <a:rPr lang="en-IN" sz="1200" dirty="0">
                <a:latin typeface="Bahnschrift" panose="020B0502040204020203" pitchFamily="34" charset="0"/>
              </a:rPr>
              <a:t>Shares: 34</a:t>
            </a:r>
          </a:p>
        </p:txBody>
      </p:sp>
      <p:sp>
        <p:nvSpPr>
          <p:cNvPr id="36" name="TextBox 35">
            <a:extLst>
              <a:ext uri="{FF2B5EF4-FFF2-40B4-BE49-F238E27FC236}">
                <a16:creationId xmlns:a16="http://schemas.microsoft.com/office/drawing/2014/main" id="{10710459-58BE-C044-6C62-4882D524EDFA}"/>
              </a:ext>
            </a:extLst>
          </p:cNvPr>
          <p:cNvSpPr txBox="1"/>
          <p:nvPr/>
        </p:nvSpPr>
        <p:spPr>
          <a:xfrm>
            <a:off x="6303048" y="6146403"/>
            <a:ext cx="2689339" cy="600164"/>
          </a:xfrm>
          <a:prstGeom prst="rect">
            <a:avLst/>
          </a:prstGeom>
          <a:noFill/>
        </p:spPr>
        <p:txBody>
          <a:bodyPr wrap="square" rtlCol="0" anchor="ctr">
            <a:spAutoFit/>
          </a:bodyPr>
          <a:lstStyle/>
          <a:p>
            <a:pPr algn="ctr"/>
            <a:r>
              <a:rPr lang="en-IN" sz="1100" b="1" dirty="0">
                <a:latin typeface="Bahnschrift" panose="020B0502040204020203" pitchFamily="34" charset="0"/>
              </a:rPr>
              <a:t>Link:</a:t>
            </a:r>
            <a:r>
              <a:rPr lang="en-IN" sz="1100" dirty="0">
                <a:latin typeface="Bahnschrift" panose="020B0502040204020203" pitchFamily="34" charset="0"/>
              </a:rPr>
              <a:t> </a:t>
            </a:r>
            <a:r>
              <a:rPr lang="en-IN" sz="1100" dirty="0">
                <a:latin typeface="Bahnschrift" panose="020B0502040204020203" pitchFamily="34" charset="0"/>
                <a:hlinkClick r:id="rId9"/>
              </a:rPr>
              <a:t>https://www.facebook.com/534554428041045/posts/1048231533339996</a:t>
            </a:r>
            <a:r>
              <a:rPr lang="en-IN" sz="1100" dirty="0">
                <a:latin typeface="Bahnschrift" panose="020B0502040204020203" pitchFamily="34" charset="0"/>
              </a:rPr>
              <a:t> </a:t>
            </a:r>
            <a:endParaRPr lang="en-IN" sz="1100" i="0" u="none" strike="noStrike" dirty="0">
              <a:solidFill>
                <a:srgbClr val="000000"/>
              </a:solidFill>
              <a:effectLst/>
              <a:highlight>
                <a:srgbClr val="92D050"/>
              </a:highlight>
              <a:latin typeface="Bahnschrift" panose="020B0502040204020203" pitchFamily="34" charset="0"/>
            </a:endParaRPr>
          </a:p>
        </p:txBody>
      </p:sp>
      <p:pic>
        <p:nvPicPr>
          <p:cNvPr id="38" name="Picture 37">
            <a:extLst>
              <a:ext uri="{FF2B5EF4-FFF2-40B4-BE49-F238E27FC236}">
                <a16:creationId xmlns:a16="http://schemas.microsoft.com/office/drawing/2014/main" id="{7B4ACDFF-DE7E-0A15-D9AC-A11609C7A573}"/>
              </a:ext>
            </a:extLst>
          </p:cNvPr>
          <p:cNvPicPr>
            <a:picLocks/>
          </p:cNvPicPr>
          <p:nvPr/>
        </p:nvPicPr>
        <p:blipFill>
          <a:blip r:embed="rId10">
            <a:extLst>
              <a:ext uri="{28A0092B-C50C-407E-A947-70E740481C1C}">
                <a14:useLocalDpi xmlns:a14="http://schemas.microsoft.com/office/drawing/2010/main" val="0"/>
              </a:ext>
            </a:extLst>
          </a:blip>
          <a:srcRect/>
          <a:stretch/>
        </p:blipFill>
        <p:spPr>
          <a:xfrm>
            <a:off x="9454281" y="1525551"/>
            <a:ext cx="2529722" cy="1515600"/>
          </a:xfrm>
          <a:prstGeom prst="rect">
            <a:avLst/>
          </a:prstGeom>
        </p:spPr>
      </p:pic>
      <p:sp>
        <p:nvSpPr>
          <p:cNvPr id="39" name="TextBox 38">
            <a:extLst>
              <a:ext uri="{FF2B5EF4-FFF2-40B4-BE49-F238E27FC236}">
                <a16:creationId xmlns:a16="http://schemas.microsoft.com/office/drawing/2014/main" id="{63CD831F-824A-101C-210A-1F796B47E6A2}"/>
              </a:ext>
            </a:extLst>
          </p:cNvPr>
          <p:cNvSpPr txBox="1"/>
          <p:nvPr/>
        </p:nvSpPr>
        <p:spPr>
          <a:xfrm>
            <a:off x="6318550" y="3542997"/>
            <a:ext cx="2613216" cy="276999"/>
          </a:xfrm>
          <a:prstGeom prst="rect">
            <a:avLst/>
          </a:prstGeom>
          <a:noFill/>
        </p:spPr>
        <p:txBody>
          <a:bodyPr wrap="none" rtlCol="0">
            <a:spAutoFit/>
          </a:bodyPr>
          <a:lstStyle/>
          <a:p>
            <a:r>
              <a:rPr lang="en-IN" sz="1200" dirty="0">
                <a:latin typeface="Bahnschrift" panose="020B0502040204020203" pitchFamily="34" charset="0"/>
              </a:rPr>
              <a:t>564      82        0        1          0         0</a:t>
            </a:r>
          </a:p>
        </p:txBody>
      </p:sp>
      <p:pic>
        <p:nvPicPr>
          <p:cNvPr id="40" name="Picture 39">
            <a:extLst>
              <a:ext uri="{FF2B5EF4-FFF2-40B4-BE49-F238E27FC236}">
                <a16:creationId xmlns:a16="http://schemas.microsoft.com/office/drawing/2014/main" id="{533491AC-150B-7D20-70BD-AF571690FF18}"/>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9344090" y="3165680"/>
            <a:ext cx="2736000" cy="468000"/>
          </a:xfrm>
          <a:prstGeom prst="rect">
            <a:avLst/>
          </a:prstGeom>
        </p:spPr>
      </p:pic>
      <p:sp>
        <p:nvSpPr>
          <p:cNvPr id="41" name="TextBox 40">
            <a:extLst>
              <a:ext uri="{FF2B5EF4-FFF2-40B4-BE49-F238E27FC236}">
                <a16:creationId xmlns:a16="http://schemas.microsoft.com/office/drawing/2014/main" id="{723DCA41-9316-6FCD-5712-E21A06CB51D2}"/>
              </a:ext>
            </a:extLst>
          </p:cNvPr>
          <p:cNvSpPr txBox="1"/>
          <p:nvPr/>
        </p:nvSpPr>
        <p:spPr>
          <a:xfrm>
            <a:off x="9371212" y="3547606"/>
            <a:ext cx="2621230" cy="276999"/>
          </a:xfrm>
          <a:prstGeom prst="rect">
            <a:avLst/>
          </a:prstGeom>
          <a:noFill/>
        </p:spPr>
        <p:txBody>
          <a:bodyPr wrap="none" rtlCol="0">
            <a:spAutoFit/>
          </a:bodyPr>
          <a:lstStyle/>
          <a:p>
            <a:r>
              <a:rPr lang="en-IN" sz="1200" dirty="0">
                <a:latin typeface="Bahnschrift" panose="020B0502040204020203" pitchFamily="34" charset="0"/>
              </a:rPr>
              <a:t>805      194       2         1         0         0</a:t>
            </a:r>
          </a:p>
        </p:txBody>
      </p:sp>
      <p:sp>
        <p:nvSpPr>
          <p:cNvPr id="42" name="TextBox 41">
            <a:extLst>
              <a:ext uri="{FF2B5EF4-FFF2-40B4-BE49-F238E27FC236}">
                <a16:creationId xmlns:a16="http://schemas.microsoft.com/office/drawing/2014/main" id="{A47BA89C-9224-C9EC-1E37-F3D6823FCD90}"/>
              </a:ext>
            </a:extLst>
          </p:cNvPr>
          <p:cNvSpPr txBox="1"/>
          <p:nvPr/>
        </p:nvSpPr>
        <p:spPr>
          <a:xfrm>
            <a:off x="9470605" y="3935933"/>
            <a:ext cx="2642400" cy="646331"/>
          </a:xfrm>
          <a:prstGeom prst="rect">
            <a:avLst/>
          </a:prstGeom>
          <a:noFill/>
        </p:spPr>
        <p:txBody>
          <a:bodyPr wrap="square" rtlCol="0">
            <a:spAutoFit/>
          </a:bodyPr>
          <a:lstStyle/>
          <a:p>
            <a:pPr algn="l"/>
            <a:r>
              <a:rPr lang="en-IN" sz="1200" b="1" dirty="0">
                <a:latin typeface="Bahnschrift" panose="020B0502040204020203" pitchFamily="34" charset="0"/>
              </a:rPr>
              <a:t>Photo</a:t>
            </a:r>
            <a:r>
              <a:rPr lang="en-IN" sz="1200" dirty="0">
                <a:latin typeface="Bahnschrift" panose="020B0502040204020203" pitchFamily="34" charset="0"/>
              </a:rPr>
              <a:t>: </a:t>
            </a:r>
            <a:r>
              <a:rPr lang="en-US" sz="1200" b="0" i="0" dirty="0">
                <a:solidFill>
                  <a:srgbClr val="050505"/>
                </a:solidFill>
                <a:effectLst/>
                <a:highlight>
                  <a:srgbClr val="FFFFFF"/>
                </a:highlight>
                <a:latin typeface="Bahnschrift" panose="020B0502040204020203" pitchFamily="34" charset="0"/>
              </a:rPr>
              <a:t>The crowd in the Left Front's grand festival demanding justice by RG...</a:t>
            </a:r>
            <a:r>
              <a:rPr lang="en-US" sz="1200" b="0" i="0" strike="noStrike" dirty="0">
                <a:solidFill>
                  <a:srgbClr val="050505"/>
                </a:solidFill>
                <a:effectLst/>
                <a:highlight>
                  <a:srgbClr val="FFFFFF"/>
                </a:highlight>
                <a:latin typeface="Bahnschrift" panose="020B0502040204020203" pitchFamily="34" charset="0"/>
                <a:hlinkClick r:id="rId11"/>
              </a:rPr>
              <a:t>#AmarGhorRGKar</a:t>
            </a:r>
            <a:endParaRPr lang="en-US" sz="1200" b="0" i="0" dirty="0">
              <a:solidFill>
                <a:srgbClr val="050505"/>
              </a:solidFill>
              <a:effectLst/>
              <a:highlight>
                <a:srgbClr val="FFFFFF"/>
              </a:highlight>
              <a:latin typeface="Bahnschrift" panose="020B0502040204020203" pitchFamily="34" charset="0"/>
            </a:endParaRPr>
          </a:p>
        </p:txBody>
      </p:sp>
      <p:sp>
        <p:nvSpPr>
          <p:cNvPr id="43" name="TextBox 42">
            <a:extLst>
              <a:ext uri="{FF2B5EF4-FFF2-40B4-BE49-F238E27FC236}">
                <a16:creationId xmlns:a16="http://schemas.microsoft.com/office/drawing/2014/main" id="{37344F18-EDCB-5817-B470-2CD098547AD7}"/>
              </a:ext>
            </a:extLst>
          </p:cNvPr>
          <p:cNvSpPr txBox="1"/>
          <p:nvPr/>
        </p:nvSpPr>
        <p:spPr>
          <a:xfrm>
            <a:off x="9761030" y="5212529"/>
            <a:ext cx="2052165" cy="923330"/>
          </a:xfrm>
          <a:prstGeom prst="rect">
            <a:avLst/>
          </a:prstGeom>
          <a:noFill/>
        </p:spPr>
        <p:txBody>
          <a:bodyPr wrap="none" rtlCol="0">
            <a:spAutoFit/>
          </a:bodyPr>
          <a:lstStyle/>
          <a:p>
            <a:r>
              <a:rPr lang="en-IN" b="1" dirty="0">
                <a:latin typeface="Bahnschrift" panose="020B0502040204020203" pitchFamily="34" charset="0"/>
              </a:rPr>
              <a:t>Engagement: 1,104</a:t>
            </a:r>
            <a:endParaRPr lang="en-IN" dirty="0">
              <a:latin typeface="Bahnschrift" panose="020B0502040204020203" pitchFamily="34" charset="0"/>
            </a:endParaRPr>
          </a:p>
          <a:p>
            <a:pPr algn="ctr"/>
            <a:r>
              <a:rPr lang="en-IN" sz="1200" dirty="0">
                <a:latin typeface="Bahnschrift" panose="020B0502040204020203" pitchFamily="34" charset="0"/>
              </a:rPr>
              <a:t>Likes: 1,002</a:t>
            </a:r>
          </a:p>
          <a:p>
            <a:pPr algn="ctr"/>
            <a:r>
              <a:rPr lang="en-IN" sz="1200" dirty="0">
                <a:latin typeface="Bahnschrift" panose="020B0502040204020203" pitchFamily="34" charset="0"/>
              </a:rPr>
              <a:t>Comments: 43</a:t>
            </a:r>
          </a:p>
          <a:p>
            <a:pPr algn="ctr"/>
            <a:r>
              <a:rPr lang="en-IN" sz="1200" dirty="0">
                <a:latin typeface="Bahnschrift" panose="020B0502040204020203" pitchFamily="34" charset="0"/>
              </a:rPr>
              <a:t>Shares: 59</a:t>
            </a:r>
          </a:p>
        </p:txBody>
      </p:sp>
      <p:sp>
        <p:nvSpPr>
          <p:cNvPr id="44" name="TextBox 43">
            <a:extLst>
              <a:ext uri="{FF2B5EF4-FFF2-40B4-BE49-F238E27FC236}">
                <a16:creationId xmlns:a16="http://schemas.microsoft.com/office/drawing/2014/main" id="{9128B671-D0B3-7F38-C917-8B90283FC90C}"/>
              </a:ext>
            </a:extLst>
          </p:cNvPr>
          <p:cNvSpPr txBox="1"/>
          <p:nvPr/>
        </p:nvSpPr>
        <p:spPr>
          <a:xfrm>
            <a:off x="9447135" y="6169486"/>
            <a:ext cx="2689339" cy="600164"/>
          </a:xfrm>
          <a:prstGeom prst="rect">
            <a:avLst/>
          </a:prstGeom>
          <a:noFill/>
        </p:spPr>
        <p:txBody>
          <a:bodyPr wrap="square" rtlCol="0" anchor="ctr">
            <a:spAutoFit/>
          </a:bodyPr>
          <a:lstStyle/>
          <a:p>
            <a:pPr algn="ctr"/>
            <a:r>
              <a:rPr lang="en-IN" sz="1100" b="1" dirty="0">
                <a:latin typeface="Bahnschrift" panose="020B0502040204020203" pitchFamily="34" charset="0"/>
              </a:rPr>
              <a:t>Link:</a:t>
            </a:r>
            <a:r>
              <a:rPr lang="en-IN" sz="1100" dirty="0">
                <a:latin typeface="Bahnschrift" panose="020B0502040204020203" pitchFamily="34" charset="0"/>
              </a:rPr>
              <a:t> </a:t>
            </a:r>
            <a:r>
              <a:rPr lang="en-IN" sz="1100" dirty="0">
                <a:latin typeface="Bahnschrift" panose="020B0502040204020203" pitchFamily="34" charset="0"/>
                <a:hlinkClick r:id="rId12"/>
              </a:rPr>
              <a:t>https://www.facebook.com/262794758540611/posts/1070989271054485</a:t>
            </a:r>
            <a:r>
              <a:rPr lang="en-IN" sz="1100" dirty="0">
                <a:latin typeface="Bahnschrift" panose="020B0502040204020203" pitchFamily="34" charset="0"/>
              </a:rPr>
              <a:t> </a:t>
            </a:r>
            <a:endParaRPr lang="en-IN" sz="1100" i="0" u="none" strike="noStrike" dirty="0">
              <a:solidFill>
                <a:srgbClr val="000000"/>
              </a:solidFill>
              <a:effectLst/>
              <a:highlight>
                <a:srgbClr val="92D050"/>
              </a:highlight>
              <a:latin typeface="Bahnschrift" panose="020B0502040204020203" pitchFamily="34" charset="0"/>
            </a:endParaRPr>
          </a:p>
        </p:txBody>
      </p:sp>
      <p:sp>
        <p:nvSpPr>
          <p:cNvPr id="7" name="Slide Number Placeholder 6">
            <a:extLst>
              <a:ext uri="{FF2B5EF4-FFF2-40B4-BE49-F238E27FC236}">
                <a16:creationId xmlns:a16="http://schemas.microsoft.com/office/drawing/2014/main" id="{6C40B6BA-A0A0-2B2F-FE5D-3AF832D8FE3A}"/>
              </a:ext>
            </a:extLst>
          </p:cNvPr>
          <p:cNvSpPr>
            <a:spLocks noGrp="1"/>
          </p:cNvSpPr>
          <p:nvPr>
            <p:ph type="sldNum" sz="quarter" idx="7"/>
          </p:nvPr>
        </p:nvSpPr>
        <p:spPr/>
        <p:txBody>
          <a:bodyPr/>
          <a:lstStyle/>
          <a:p>
            <a:fld id="{B6F15528-21DE-4FAA-801E-634DDDAF4B2B}" type="slidenum">
              <a:rPr lang="en-US" smtClean="0"/>
              <a:t>42</a:t>
            </a:fld>
            <a:endParaRPr lang="en-US"/>
          </a:p>
        </p:txBody>
      </p:sp>
    </p:spTree>
    <p:extLst>
      <p:ext uri="{BB962C8B-B14F-4D97-AF65-F5344CB8AC3E}">
        <p14:creationId xmlns:p14="http://schemas.microsoft.com/office/powerpoint/2010/main" val="3912569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AC7F28-239D-2695-89D2-733D1D886E5E}"/>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sp>
        <p:nvSpPr>
          <p:cNvPr id="9" name="object 3">
            <a:extLst>
              <a:ext uri="{FF2B5EF4-FFF2-40B4-BE49-F238E27FC236}">
                <a16:creationId xmlns:a16="http://schemas.microsoft.com/office/drawing/2014/main" id="{8C89BC2E-6660-9EE5-C53C-F54EDA8A83AE}"/>
              </a:ext>
            </a:extLst>
          </p:cNvPr>
          <p:cNvSpPr txBox="1">
            <a:spLocks/>
          </p:cNvSpPr>
          <p:nvPr/>
        </p:nvSpPr>
        <p:spPr>
          <a:xfrm>
            <a:off x="978100" y="257213"/>
            <a:ext cx="9320931" cy="566181"/>
          </a:xfrm>
          <a:prstGeom prst="rect">
            <a:avLst/>
          </a:prstGeom>
        </p:spPr>
        <p:txBody>
          <a:bodyPr vert="horz" wrap="square" lIns="0" tIns="12065" rIns="0" bIns="0" rtlCol="0" anchor="ctr">
            <a:spAutoFit/>
          </a:bodyPr>
          <a:lstStyle>
            <a:lvl1pPr>
              <a:defRPr sz="4800" b="0" i="0">
                <a:solidFill>
                  <a:schemeClr val="bg1"/>
                </a:solidFill>
                <a:latin typeface="Bahnschrift"/>
                <a:ea typeface="+mj-ea"/>
                <a:cs typeface="Bahnschrift"/>
              </a:defRPr>
            </a:lvl1pPr>
          </a:lstStyle>
          <a:p>
            <a:pPr marL="12700" algn="ctr">
              <a:spcBef>
                <a:spcPts val="95"/>
              </a:spcBef>
              <a:tabLst>
                <a:tab pos="405765" algn="l"/>
                <a:tab pos="901065" algn="l"/>
                <a:tab pos="1586230" algn="l"/>
              </a:tabLst>
            </a:pPr>
            <a:r>
              <a:rPr lang="en-US" sz="3600" kern="0" spc="-10" dirty="0">
                <a:solidFill>
                  <a:schemeClr val="tx1"/>
                </a:solidFill>
              </a:rPr>
              <a:t>Top leaders Most Engaging Post (Last 7 Days)</a:t>
            </a:r>
          </a:p>
        </p:txBody>
      </p:sp>
      <p:sp>
        <p:nvSpPr>
          <p:cNvPr id="10" name="TextBox 9">
            <a:extLst>
              <a:ext uri="{FF2B5EF4-FFF2-40B4-BE49-F238E27FC236}">
                <a16:creationId xmlns:a16="http://schemas.microsoft.com/office/drawing/2014/main" id="{FF70E5D0-C3F9-A9A0-8D01-EBCADAC7DF50}"/>
              </a:ext>
            </a:extLst>
          </p:cNvPr>
          <p:cNvSpPr txBox="1"/>
          <p:nvPr/>
        </p:nvSpPr>
        <p:spPr>
          <a:xfrm>
            <a:off x="1324577" y="1216990"/>
            <a:ext cx="1600118" cy="307777"/>
          </a:xfrm>
          <a:prstGeom prst="rect">
            <a:avLst/>
          </a:prstGeom>
          <a:noFill/>
        </p:spPr>
        <p:txBody>
          <a:bodyPr wrap="none" rtlCol="0">
            <a:spAutoFit/>
          </a:bodyPr>
          <a:lstStyle/>
          <a:p>
            <a:r>
              <a:rPr lang="en-IN" sz="1400" dirty="0">
                <a:latin typeface="Bahnschrift" panose="020B0502040204020203" pitchFamily="34" charset="0"/>
              </a:rPr>
              <a:t>Mamata Banerjee</a:t>
            </a:r>
          </a:p>
        </p:txBody>
      </p:sp>
      <p:sp>
        <p:nvSpPr>
          <p:cNvPr id="11" name="TextBox 10">
            <a:extLst>
              <a:ext uri="{FF2B5EF4-FFF2-40B4-BE49-F238E27FC236}">
                <a16:creationId xmlns:a16="http://schemas.microsoft.com/office/drawing/2014/main" id="{5CA60635-6FAA-4DDC-5BEA-5F2177C38059}"/>
              </a:ext>
            </a:extLst>
          </p:cNvPr>
          <p:cNvSpPr txBox="1"/>
          <p:nvPr/>
        </p:nvSpPr>
        <p:spPr>
          <a:xfrm>
            <a:off x="4502294" y="1216989"/>
            <a:ext cx="1593706" cy="307777"/>
          </a:xfrm>
          <a:prstGeom prst="rect">
            <a:avLst/>
          </a:prstGeom>
          <a:noFill/>
        </p:spPr>
        <p:txBody>
          <a:bodyPr wrap="none" rtlCol="0">
            <a:spAutoFit/>
          </a:bodyPr>
          <a:lstStyle/>
          <a:p>
            <a:r>
              <a:rPr lang="en-IN" sz="1400" dirty="0">
                <a:latin typeface="Bahnschrift" panose="020B0502040204020203" pitchFamily="34" charset="0"/>
              </a:rPr>
              <a:t>Suvendu Adhikari</a:t>
            </a:r>
          </a:p>
        </p:txBody>
      </p:sp>
      <p:sp>
        <p:nvSpPr>
          <p:cNvPr id="12" name="TextBox 11">
            <a:extLst>
              <a:ext uri="{FF2B5EF4-FFF2-40B4-BE49-F238E27FC236}">
                <a16:creationId xmlns:a16="http://schemas.microsoft.com/office/drawing/2014/main" id="{0F6DCE9E-DB41-CE50-F355-455AE992F46C}"/>
              </a:ext>
            </a:extLst>
          </p:cNvPr>
          <p:cNvSpPr txBox="1"/>
          <p:nvPr/>
        </p:nvSpPr>
        <p:spPr>
          <a:xfrm>
            <a:off x="7112752" y="1209030"/>
            <a:ext cx="2177199" cy="307777"/>
          </a:xfrm>
          <a:prstGeom prst="rect">
            <a:avLst/>
          </a:prstGeom>
          <a:noFill/>
        </p:spPr>
        <p:txBody>
          <a:bodyPr wrap="none" rtlCol="0">
            <a:spAutoFit/>
          </a:bodyPr>
          <a:lstStyle/>
          <a:p>
            <a:r>
              <a:rPr lang="en-IN" sz="1400" dirty="0" err="1">
                <a:latin typeface="Bahnschrift" panose="020B0502040204020203" pitchFamily="34" charset="0"/>
              </a:rPr>
              <a:t>Adhir</a:t>
            </a:r>
            <a:r>
              <a:rPr lang="en-IN" sz="1400" dirty="0">
                <a:latin typeface="Bahnschrift" panose="020B0502040204020203" pitchFamily="34" charset="0"/>
              </a:rPr>
              <a:t> Ranjan Chowdhury</a:t>
            </a:r>
          </a:p>
        </p:txBody>
      </p:sp>
      <p:sp>
        <p:nvSpPr>
          <p:cNvPr id="14" name="TextBox 13">
            <a:extLst>
              <a:ext uri="{FF2B5EF4-FFF2-40B4-BE49-F238E27FC236}">
                <a16:creationId xmlns:a16="http://schemas.microsoft.com/office/drawing/2014/main" id="{42A25A91-D414-DA6C-B46D-21A7EFC55869}"/>
              </a:ext>
            </a:extLst>
          </p:cNvPr>
          <p:cNvSpPr txBox="1"/>
          <p:nvPr/>
        </p:nvSpPr>
        <p:spPr>
          <a:xfrm>
            <a:off x="10026487" y="1209030"/>
            <a:ext cx="1681871" cy="307777"/>
          </a:xfrm>
          <a:prstGeom prst="rect">
            <a:avLst/>
          </a:prstGeom>
          <a:noFill/>
        </p:spPr>
        <p:txBody>
          <a:bodyPr wrap="none" rtlCol="0">
            <a:spAutoFit/>
          </a:bodyPr>
          <a:lstStyle/>
          <a:p>
            <a:r>
              <a:rPr lang="en-IN" sz="1400" dirty="0">
                <a:latin typeface="Bahnschrift" panose="020B0502040204020203" pitchFamily="34" charset="0"/>
              </a:rPr>
              <a:t>Sujan Chakraborty</a:t>
            </a:r>
          </a:p>
        </p:txBody>
      </p:sp>
      <p:pic>
        <p:nvPicPr>
          <p:cNvPr id="16" name="Picture 15">
            <a:extLst>
              <a:ext uri="{FF2B5EF4-FFF2-40B4-BE49-F238E27FC236}">
                <a16:creationId xmlns:a16="http://schemas.microsoft.com/office/drawing/2014/main" id="{20B046DF-51B5-56D2-53BB-DB064E670371}"/>
              </a:ext>
            </a:extLst>
          </p:cNvPr>
          <p:cNvPicPr preferRelativeResize="0">
            <a:picLocks/>
          </p:cNvPicPr>
          <p:nvPr/>
        </p:nvPicPr>
        <p:blipFill>
          <a:blip r:embed="rId3">
            <a:extLst>
              <a:ext uri="{28A0092B-C50C-407E-A947-70E740481C1C}">
                <a14:useLocalDpi xmlns:a14="http://schemas.microsoft.com/office/drawing/2010/main" val="0"/>
              </a:ext>
            </a:extLst>
          </a:blip>
          <a:srcRect/>
          <a:stretch/>
        </p:blipFill>
        <p:spPr>
          <a:xfrm>
            <a:off x="3818020" y="1548716"/>
            <a:ext cx="2810601" cy="3565086"/>
          </a:xfrm>
          <a:prstGeom prst="rect">
            <a:avLst/>
          </a:prstGeom>
        </p:spPr>
      </p:pic>
      <p:pic>
        <p:nvPicPr>
          <p:cNvPr id="17" name="Picture 16">
            <a:extLst>
              <a:ext uri="{FF2B5EF4-FFF2-40B4-BE49-F238E27FC236}">
                <a16:creationId xmlns:a16="http://schemas.microsoft.com/office/drawing/2014/main" id="{270741C9-16E1-1792-BA33-08F2E3B0890A}"/>
              </a:ext>
            </a:extLst>
          </p:cNvPr>
          <p:cNvPicPr preferRelativeResize="0">
            <a:picLocks/>
          </p:cNvPicPr>
          <p:nvPr/>
        </p:nvPicPr>
        <p:blipFill>
          <a:blip r:embed="rId4">
            <a:extLst>
              <a:ext uri="{28A0092B-C50C-407E-A947-70E740481C1C}">
                <a14:useLocalDpi xmlns:a14="http://schemas.microsoft.com/office/drawing/2010/main" val="0"/>
              </a:ext>
            </a:extLst>
          </a:blip>
          <a:srcRect/>
          <a:stretch/>
        </p:blipFill>
        <p:spPr>
          <a:xfrm>
            <a:off x="6729314" y="1552347"/>
            <a:ext cx="3008243" cy="3019654"/>
          </a:xfrm>
          <a:prstGeom prst="rect">
            <a:avLst/>
          </a:prstGeom>
        </p:spPr>
      </p:pic>
      <p:pic>
        <p:nvPicPr>
          <p:cNvPr id="18" name="Picture 17">
            <a:extLst>
              <a:ext uri="{FF2B5EF4-FFF2-40B4-BE49-F238E27FC236}">
                <a16:creationId xmlns:a16="http://schemas.microsoft.com/office/drawing/2014/main" id="{9D9A5BB7-EB31-AB71-3316-09B46285BB5D}"/>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9859600" y="1548716"/>
            <a:ext cx="2025191" cy="1370947"/>
          </a:xfrm>
          <a:prstGeom prst="rect">
            <a:avLst/>
          </a:prstGeom>
        </p:spPr>
      </p:pic>
      <p:pic>
        <p:nvPicPr>
          <p:cNvPr id="20" name="Picture 19">
            <a:extLst>
              <a:ext uri="{FF2B5EF4-FFF2-40B4-BE49-F238E27FC236}">
                <a16:creationId xmlns:a16="http://schemas.microsoft.com/office/drawing/2014/main" id="{76EB0B11-2B00-DE8C-90BC-C6BAEA11D2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848" y="1548716"/>
            <a:ext cx="3555836" cy="1834009"/>
          </a:xfrm>
          <a:prstGeom prst="rect">
            <a:avLst/>
          </a:prstGeom>
        </p:spPr>
      </p:pic>
      <p:sp>
        <p:nvSpPr>
          <p:cNvPr id="21" name="TextBox 20">
            <a:extLst>
              <a:ext uri="{FF2B5EF4-FFF2-40B4-BE49-F238E27FC236}">
                <a16:creationId xmlns:a16="http://schemas.microsoft.com/office/drawing/2014/main" id="{4441DA43-F5F3-C811-45DF-1BE49079F7C8}"/>
              </a:ext>
            </a:extLst>
          </p:cNvPr>
          <p:cNvSpPr txBox="1"/>
          <p:nvPr/>
        </p:nvSpPr>
        <p:spPr>
          <a:xfrm>
            <a:off x="636531" y="5138001"/>
            <a:ext cx="2113079" cy="923330"/>
          </a:xfrm>
          <a:prstGeom prst="rect">
            <a:avLst/>
          </a:prstGeom>
          <a:noFill/>
        </p:spPr>
        <p:txBody>
          <a:bodyPr wrap="none" rtlCol="0">
            <a:spAutoFit/>
          </a:bodyPr>
          <a:lstStyle/>
          <a:p>
            <a:r>
              <a:rPr lang="en-IN" b="1" dirty="0">
                <a:latin typeface="Bahnschrift" panose="020B0502040204020203" pitchFamily="34" charset="0"/>
              </a:rPr>
              <a:t>Engagement: 7,074</a:t>
            </a:r>
            <a:endParaRPr lang="en-IN" dirty="0">
              <a:latin typeface="Bahnschrift" panose="020B0502040204020203" pitchFamily="34" charset="0"/>
            </a:endParaRPr>
          </a:p>
          <a:p>
            <a:pPr algn="ctr"/>
            <a:r>
              <a:rPr lang="en-IN" sz="1200" dirty="0">
                <a:latin typeface="Bahnschrift" panose="020B0502040204020203" pitchFamily="34" charset="0"/>
              </a:rPr>
              <a:t>Likes: 4,410</a:t>
            </a:r>
          </a:p>
          <a:p>
            <a:pPr algn="ctr"/>
            <a:r>
              <a:rPr lang="en-IN" sz="1200" dirty="0">
                <a:latin typeface="Bahnschrift" panose="020B0502040204020203" pitchFamily="34" charset="0"/>
              </a:rPr>
              <a:t>Retweets: 1,477</a:t>
            </a:r>
          </a:p>
          <a:p>
            <a:pPr algn="ctr"/>
            <a:r>
              <a:rPr lang="en-IN" sz="1200" dirty="0">
                <a:latin typeface="Bahnschrift" panose="020B0502040204020203" pitchFamily="34" charset="0"/>
              </a:rPr>
              <a:t>Replies: 1,187</a:t>
            </a:r>
          </a:p>
        </p:txBody>
      </p:sp>
      <p:sp>
        <p:nvSpPr>
          <p:cNvPr id="22" name="TextBox 21">
            <a:extLst>
              <a:ext uri="{FF2B5EF4-FFF2-40B4-BE49-F238E27FC236}">
                <a16:creationId xmlns:a16="http://schemas.microsoft.com/office/drawing/2014/main" id="{7EFF1674-0DC8-8FE9-22AC-FE5991F0D5EC}"/>
              </a:ext>
            </a:extLst>
          </p:cNvPr>
          <p:cNvSpPr txBox="1"/>
          <p:nvPr/>
        </p:nvSpPr>
        <p:spPr>
          <a:xfrm>
            <a:off x="4155920" y="5138001"/>
            <a:ext cx="2161169" cy="923330"/>
          </a:xfrm>
          <a:prstGeom prst="rect">
            <a:avLst/>
          </a:prstGeom>
          <a:noFill/>
        </p:spPr>
        <p:txBody>
          <a:bodyPr wrap="none" rtlCol="0">
            <a:spAutoFit/>
          </a:bodyPr>
          <a:lstStyle/>
          <a:p>
            <a:r>
              <a:rPr lang="en-IN" b="1" dirty="0">
                <a:latin typeface="Bahnschrift" panose="020B0502040204020203" pitchFamily="34" charset="0"/>
              </a:rPr>
              <a:t>Engagement: 12,310</a:t>
            </a:r>
            <a:endParaRPr lang="en-IN" dirty="0">
              <a:latin typeface="Bahnschrift" panose="020B0502040204020203" pitchFamily="34" charset="0"/>
            </a:endParaRPr>
          </a:p>
          <a:p>
            <a:pPr algn="ctr"/>
            <a:r>
              <a:rPr lang="en-IN" sz="1200" dirty="0">
                <a:latin typeface="Bahnschrift" panose="020B0502040204020203" pitchFamily="34" charset="0"/>
              </a:rPr>
              <a:t>Likes: 8,390</a:t>
            </a:r>
          </a:p>
          <a:p>
            <a:pPr algn="ctr"/>
            <a:r>
              <a:rPr lang="en-IN" sz="1200" dirty="0">
                <a:latin typeface="Bahnschrift" panose="020B0502040204020203" pitchFamily="34" charset="0"/>
              </a:rPr>
              <a:t>Retweets: 3,382</a:t>
            </a:r>
          </a:p>
          <a:p>
            <a:pPr algn="ctr"/>
            <a:r>
              <a:rPr lang="en-IN" sz="1200" dirty="0">
                <a:latin typeface="Bahnschrift" panose="020B0502040204020203" pitchFamily="34" charset="0"/>
              </a:rPr>
              <a:t>Replies: 538</a:t>
            </a:r>
          </a:p>
        </p:txBody>
      </p:sp>
      <p:sp>
        <p:nvSpPr>
          <p:cNvPr id="23" name="TextBox 22">
            <a:extLst>
              <a:ext uri="{FF2B5EF4-FFF2-40B4-BE49-F238E27FC236}">
                <a16:creationId xmlns:a16="http://schemas.microsoft.com/office/drawing/2014/main" id="{7FD7823E-7675-3D37-8621-A50A43BBAAEC}"/>
              </a:ext>
            </a:extLst>
          </p:cNvPr>
          <p:cNvSpPr txBox="1"/>
          <p:nvPr/>
        </p:nvSpPr>
        <p:spPr>
          <a:xfrm>
            <a:off x="7276358" y="5138001"/>
            <a:ext cx="1866217" cy="923330"/>
          </a:xfrm>
          <a:prstGeom prst="rect">
            <a:avLst/>
          </a:prstGeom>
          <a:noFill/>
        </p:spPr>
        <p:txBody>
          <a:bodyPr wrap="none" rtlCol="0">
            <a:spAutoFit/>
          </a:bodyPr>
          <a:lstStyle/>
          <a:p>
            <a:r>
              <a:rPr lang="en-IN" b="1" dirty="0">
                <a:latin typeface="Bahnschrift" panose="020B0502040204020203" pitchFamily="34" charset="0"/>
              </a:rPr>
              <a:t>Engagement: 115</a:t>
            </a:r>
            <a:endParaRPr lang="en-IN" dirty="0">
              <a:latin typeface="Bahnschrift" panose="020B0502040204020203" pitchFamily="34" charset="0"/>
            </a:endParaRPr>
          </a:p>
          <a:p>
            <a:pPr algn="ctr"/>
            <a:r>
              <a:rPr lang="en-IN" sz="1200" dirty="0">
                <a:latin typeface="Bahnschrift" panose="020B0502040204020203" pitchFamily="34" charset="0"/>
              </a:rPr>
              <a:t>Likes: 87</a:t>
            </a:r>
          </a:p>
          <a:p>
            <a:pPr algn="ctr"/>
            <a:r>
              <a:rPr lang="en-IN" sz="1200" dirty="0">
                <a:latin typeface="Bahnschrift" panose="020B0502040204020203" pitchFamily="34" charset="0"/>
              </a:rPr>
              <a:t>Retweets: 25</a:t>
            </a:r>
          </a:p>
          <a:p>
            <a:pPr algn="ctr"/>
            <a:r>
              <a:rPr lang="en-IN" sz="1200" dirty="0">
                <a:latin typeface="Bahnschrift" panose="020B0502040204020203" pitchFamily="34" charset="0"/>
              </a:rPr>
              <a:t>Replies: 3</a:t>
            </a:r>
          </a:p>
        </p:txBody>
      </p:sp>
      <p:sp>
        <p:nvSpPr>
          <p:cNvPr id="24" name="TextBox 23">
            <a:extLst>
              <a:ext uri="{FF2B5EF4-FFF2-40B4-BE49-F238E27FC236}">
                <a16:creationId xmlns:a16="http://schemas.microsoft.com/office/drawing/2014/main" id="{1D9D6BCD-AE97-71DF-FA6C-AFB47E18A76E}"/>
              </a:ext>
            </a:extLst>
          </p:cNvPr>
          <p:cNvSpPr txBox="1"/>
          <p:nvPr/>
        </p:nvSpPr>
        <p:spPr>
          <a:xfrm>
            <a:off x="10049786" y="5100235"/>
            <a:ext cx="1957587" cy="923330"/>
          </a:xfrm>
          <a:prstGeom prst="rect">
            <a:avLst/>
          </a:prstGeom>
          <a:noFill/>
        </p:spPr>
        <p:txBody>
          <a:bodyPr wrap="none" rtlCol="0">
            <a:spAutoFit/>
          </a:bodyPr>
          <a:lstStyle/>
          <a:p>
            <a:r>
              <a:rPr lang="en-IN" b="1" dirty="0">
                <a:latin typeface="Bahnschrift" panose="020B0502040204020203" pitchFamily="34" charset="0"/>
              </a:rPr>
              <a:t>Engagement: 382</a:t>
            </a:r>
            <a:endParaRPr lang="en-IN" dirty="0">
              <a:latin typeface="Bahnschrift" panose="020B0502040204020203" pitchFamily="34" charset="0"/>
            </a:endParaRPr>
          </a:p>
          <a:p>
            <a:pPr algn="ctr"/>
            <a:r>
              <a:rPr lang="en-IN" sz="1200" dirty="0">
                <a:latin typeface="Bahnschrift" panose="020B0502040204020203" pitchFamily="34" charset="0"/>
              </a:rPr>
              <a:t>Likes: 276</a:t>
            </a:r>
          </a:p>
          <a:p>
            <a:pPr algn="ctr"/>
            <a:r>
              <a:rPr lang="en-IN" sz="1200" dirty="0">
                <a:latin typeface="Bahnschrift" panose="020B0502040204020203" pitchFamily="34" charset="0"/>
              </a:rPr>
              <a:t>Retweets: 75</a:t>
            </a:r>
          </a:p>
          <a:p>
            <a:pPr algn="ctr"/>
            <a:r>
              <a:rPr lang="en-IN" sz="1200" dirty="0">
                <a:latin typeface="Bahnschrift" panose="020B0502040204020203" pitchFamily="34" charset="0"/>
              </a:rPr>
              <a:t>Replies: 31</a:t>
            </a:r>
          </a:p>
        </p:txBody>
      </p:sp>
      <p:sp>
        <p:nvSpPr>
          <p:cNvPr id="25" name="TextBox 24">
            <a:extLst>
              <a:ext uri="{FF2B5EF4-FFF2-40B4-BE49-F238E27FC236}">
                <a16:creationId xmlns:a16="http://schemas.microsoft.com/office/drawing/2014/main" id="{907E2C9F-5E59-E2E0-3C2F-ACDD914A2B3B}"/>
              </a:ext>
            </a:extLst>
          </p:cNvPr>
          <p:cNvSpPr txBox="1"/>
          <p:nvPr/>
        </p:nvSpPr>
        <p:spPr>
          <a:xfrm>
            <a:off x="223321" y="6169486"/>
            <a:ext cx="2689339" cy="577081"/>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7"/>
              </a:rPr>
              <a:t>https://twitter.com/MamataOfficial/status/1830960815530237961</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26" name="TextBox 25">
            <a:extLst>
              <a:ext uri="{FF2B5EF4-FFF2-40B4-BE49-F238E27FC236}">
                <a16:creationId xmlns:a16="http://schemas.microsoft.com/office/drawing/2014/main" id="{0FE4A5A9-55EE-BBC0-9912-08223FF42A08}"/>
              </a:ext>
            </a:extLst>
          </p:cNvPr>
          <p:cNvSpPr txBox="1"/>
          <p:nvPr/>
        </p:nvSpPr>
        <p:spPr>
          <a:xfrm>
            <a:off x="3979123" y="6157945"/>
            <a:ext cx="2689339" cy="600164"/>
          </a:xfrm>
          <a:prstGeom prst="rect">
            <a:avLst/>
          </a:prstGeom>
          <a:noFill/>
        </p:spPr>
        <p:txBody>
          <a:bodyPr wrap="square" rtlCol="0" anchor="ctr">
            <a:spAutoFit/>
          </a:bodyPr>
          <a:lstStyle/>
          <a:p>
            <a:pPr algn="ctr"/>
            <a:r>
              <a:rPr lang="en-IN" sz="1100" b="1" dirty="0">
                <a:latin typeface="Bahnschrift" panose="020B0502040204020203" pitchFamily="34" charset="0"/>
              </a:rPr>
              <a:t>Link:</a:t>
            </a:r>
            <a:r>
              <a:rPr lang="en-IN" sz="1100" dirty="0">
                <a:latin typeface="Bahnschrift" panose="020B0502040204020203" pitchFamily="34" charset="0"/>
              </a:rPr>
              <a:t> </a:t>
            </a:r>
            <a:r>
              <a:rPr lang="en-IN" sz="1100" dirty="0">
                <a:latin typeface="Bahnschrift" panose="020B0502040204020203" pitchFamily="34" charset="0"/>
                <a:hlinkClick r:id="rId8"/>
              </a:rPr>
              <a:t>https://twitter.com/SuvenduWB/status/1831402411644350676</a:t>
            </a:r>
            <a:r>
              <a:rPr lang="en-IN" sz="1100" dirty="0">
                <a:latin typeface="Bahnschrift" panose="020B0502040204020203" pitchFamily="34" charset="0"/>
              </a:rPr>
              <a:t> </a:t>
            </a:r>
            <a:endParaRPr lang="en-IN" sz="1100" i="0" u="none" strike="noStrike" dirty="0">
              <a:solidFill>
                <a:srgbClr val="000000"/>
              </a:solidFill>
              <a:effectLst/>
              <a:highlight>
                <a:srgbClr val="92D050"/>
              </a:highlight>
              <a:latin typeface="Bahnschrift" panose="020B0502040204020203" pitchFamily="34" charset="0"/>
            </a:endParaRPr>
          </a:p>
        </p:txBody>
      </p:sp>
      <p:sp>
        <p:nvSpPr>
          <p:cNvPr id="27" name="TextBox 26">
            <a:extLst>
              <a:ext uri="{FF2B5EF4-FFF2-40B4-BE49-F238E27FC236}">
                <a16:creationId xmlns:a16="http://schemas.microsoft.com/office/drawing/2014/main" id="{64A74257-4AB1-1094-B890-F969F52776B6}"/>
              </a:ext>
            </a:extLst>
          </p:cNvPr>
          <p:cNvSpPr txBox="1"/>
          <p:nvPr/>
        </p:nvSpPr>
        <p:spPr>
          <a:xfrm>
            <a:off x="6848476" y="6146403"/>
            <a:ext cx="2689339" cy="600164"/>
          </a:xfrm>
          <a:prstGeom prst="rect">
            <a:avLst/>
          </a:prstGeom>
          <a:noFill/>
        </p:spPr>
        <p:txBody>
          <a:bodyPr wrap="square" rtlCol="0" anchor="ctr">
            <a:spAutoFit/>
          </a:bodyPr>
          <a:lstStyle/>
          <a:p>
            <a:pPr algn="ctr"/>
            <a:r>
              <a:rPr lang="en-IN" sz="1100" b="1" dirty="0">
                <a:latin typeface="Bahnschrift" panose="020B0502040204020203" pitchFamily="34" charset="0"/>
              </a:rPr>
              <a:t>Link:</a:t>
            </a:r>
            <a:r>
              <a:rPr lang="en-IN" sz="1100" dirty="0">
                <a:latin typeface="Bahnschrift" panose="020B0502040204020203" pitchFamily="34" charset="0"/>
              </a:rPr>
              <a:t> </a:t>
            </a:r>
            <a:r>
              <a:rPr lang="en-IN" sz="1100" dirty="0">
                <a:latin typeface="Bahnschrift" panose="020B0502040204020203" pitchFamily="34" charset="0"/>
                <a:hlinkClick r:id="rId9"/>
              </a:rPr>
              <a:t>https://twitter.com/adhirrcinc/status/1831274473770868810</a:t>
            </a:r>
            <a:r>
              <a:rPr lang="en-IN" sz="1100" dirty="0">
                <a:latin typeface="Bahnschrift" panose="020B0502040204020203" pitchFamily="34" charset="0"/>
              </a:rPr>
              <a:t> </a:t>
            </a:r>
            <a:endParaRPr lang="en-IN" sz="1100" i="0" u="none" strike="noStrike" dirty="0">
              <a:solidFill>
                <a:srgbClr val="000000"/>
              </a:solidFill>
              <a:effectLst/>
              <a:highlight>
                <a:srgbClr val="92D050"/>
              </a:highlight>
              <a:latin typeface="Bahnschrift" panose="020B0502040204020203" pitchFamily="34" charset="0"/>
            </a:endParaRPr>
          </a:p>
        </p:txBody>
      </p:sp>
      <p:sp>
        <p:nvSpPr>
          <p:cNvPr id="28" name="TextBox 27">
            <a:extLst>
              <a:ext uri="{FF2B5EF4-FFF2-40B4-BE49-F238E27FC236}">
                <a16:creationId xmlns:a16="http://schemas.microsoft.com/office/drawing/2014/main" id="{D97325D2-F4D8-A1D1-3E0A-E97F5CBD8836}"/>
              </a:ext>
            </a:extLst>
          </p:cNvPr>
          <p:cNvSpPr txBox="1"/>
          <p:nvPr/>
        </p:nvSpPr>
        <p:spPr>
          <a:xfrm>
            <a:off x="9527345" y="6169486"/>
            <a:ext cx="2689339" cy="600164"/>
          </a:xfrm>
          <a:prstGeom prst="rect">
            <a:avLst/>
          </a:prstGeom>
          <a:noFill/>
        </p:spPr>
        <p:txBody>
          <a:bodyPr wrap="square" rtlCol="0" anchor="ctr">
            <a:spAutoFit/>
          </a:bodyPr>
          <a:lstStyle/>
          <a:p>
            <a:pPr algn="ctr"/>
            <a:r>
              <a:rPr lang="en-IN" sz="1100" b="1" dirty="0">
                <a:latin typeface="Bahnschrift" panose="020B0502040204020203" pitchFamily="34" charset="0"/>
              </a:rPr>
              <a:t>Link:</a:t>
            </a:r>
            <a:r>
              <a:rPr lang="en-IN" sz="1100" dirty="0">
                <a:latin typeface="Bahnschrift" panose="020B0502040204020203" pitchFamily="34" charset="0"/>
              </a:rPr>
              <a:t> </a:t>
            </a:r>
            <a:r>
              <a:rPr lang="en-IN" sz="1100" dirty="0">
                <a:latin typeface="Bahnschrift" panose="020B0502040204020203" pitchFamily="34" charset="0"/>
                <a:hlinkClick r:id="rId10"/>
              </a:rPr>
              <a:t>https://twitter.com/sujan_speak/status/1831967449308393582</a:t>
            </a:r>
            <a:r>
              <a:rPr lang="en-IN" sz="1100" dirty="0">
                <a:latin typeface="Bahnschrift" panose="020B0502040204020203" pitchFamily="34" charset="0"/>
              </a:rPr>
              <a:t> </a:t>
            </a:r>
            <a:endParaRPr lang="en-IN" sz="1100" i="0" u="none" strike="noStrike" dirty="0">
              <a:solidFill>
                <a:srgbClr val="000000"/>
              </a:solidFill>
              <a:effectLst/>
              <a:highlight>
                <a:srgbClr val="92D050"/>
              </a:highlight>
              <a:latin typeface="Bahnschrift" panose="020B0502040204020203" pitchFamily="34" charset="0"/>
            </a:endParaRPr>
          </a:p>
        </p:txBody>
      </p:sp>
      <p:sp>
        <p:nvSpPr>
          <p:cNvPr id="29" name="TextBox 28">
            <a:extLst>
              <a:ext uri="{FF2B5EF4-FFF2-40B4-BE49-F238E27FC236}">
                <a16:creationId xmlns:a16="http://schemas.microsoft.com/office/drawing/2014/main" id="{184673FD-0701-452E-FBE2-34628411A2F2}"/>
              </a:ext>
            </a:extLst>
          </p:cNvPr>
          <p:cNvSpPr txBox="1"/>
          <p:nvPr/>
        </p:nvSpPr>
        <p:spPr>
          <a:xfrm>
            <a:off x="9875642" y="2919663"/>
            <a:ext cx="2096114" cy="2246769"/>
          </a:xfrm>
          <a:prstGeom prst="rect">
            <a:avLst/>
          </a:prstGeom>
          <a:noFill/>
        </p:spPr>
        <p:txBody>
          <a:bodyPr wrap="square" rtlCol="0">
            <a:spAutoFit/>
          </a:bodyPr>
          <a:lstStyle/>
          <a:p>
            <a:r>
              <a:rPr lang="en-IN" sz="1000" b="1" dirty="0">
                <a:latin typeface="Bahnschrift" panose="020B0502040204020203" pitchFamily="34" charset="0"/>
              </a:rPr>
              <a:t>Photo</a:t>
            </a:r>
            <a:r>
              <a:rPr lang="en-IN" sz="1000" dirty="0">
                <a:latin typeface="Bahnschrift" panose="020B0502040204020203" pitchFamily="34" charset="0"/>
              </a:rPr>
              <a:t>: </a:t>
            </a:r>
            <a:r>
              <a:rPr lang="en-US" sz="1000" dirty="0">
                <a:latin typeface="Bahnschrift" panose="020B0502040204020203" pitchFamily="34" charset="0"/>
              </a:rPr>
              <a:t>Corruption in teacher recruitment</a:t>
            </a:r>
          </a:p>
          <a:p>
            <a:r>
              <a:rPr lang="en-US" sz="1000" dirty="0">
                <a:latin typeface="Bahnschrift" panose="020B0502040204020203" pitchFamily="34" charset="0"/>
              </a:rPr>
              <a:t>As the crime is proven Ankita Adhikari lost her job.</a:t>
            </a:r>
          </a:p>
          <a:p>
            <a:r>
              <a:rPr lang="en-US" sz="1000" dirty="0">
                <a:latin typeface="Bahnschrift" panose="020B0502040204020203" pitchFamily="34" charset="0"/>
              </a:rPr>
              <a:t>Trinamool education minister's daughter. Isn't it a shame?</a:t>
            </a:r>
          </a:p>
          <a:p>
            <a:r>
              <a:rPr lang="en-US" sz="1000" dirty="0">
                <a:latin typeface="Bahnschrift" panose="020B0502040204020203" pitchFamily="34" charset="0"/>
              </a:rPr>
              <a:t>That criminal is Ankita Trinamool district leader of Cooch Behar now!</a:t>
            </a:r>
          </a:p>
          <a:p>
            <a:r>
              <a:rPr lang="en-US" sz="1000" dirty="0" err="1">
                <a:latin typeface="Bahnschrift" panose="020B0502040204020203" pitchFamily="34" charset="0"/>
              </a:rPr>
              <a:t>Mekhliganj</a:t>
            </a:r>
            <a:r>
              <a:rPr lang="en-US" sz="1000" dirty="0">
                <a:latin typeface="Bahnschrift" panose="020B0502040204020203" pitchFamily="34" charset="0"/>
              </a:rPr>
              <a:t> College Teacher's Day chief guest!</a:t>
            </a:r>
          </a:p>
          <a:p>
            <a:r>
              <a:rPr lang="en-US" sz="1000" dirty="0">
                <a:latin typeface="Bahnschrift" panose="020B0502040204020203" pitchFamily="34" charset="0"/>
              </a:rPr>
              <a:t>This is the root. Where is the place to keep so much shame!</a:t>
            </a:r>
          </a:p>
          <a:p>
            <a:r>
              <a:rPr lang="en-US" sz="1000" dirty="0">
                <a:latin typeface="Bahnschrift" panose="020B0502040204020203" pitchFamily="34" charset="0"/>
              </a:rPr>
              <a:t>Shit: !!</a:t>
            </a:r>
            <a:endParaRPr lang="en-IN" dirty="0">
              <a:latin typeface="Bahnschrift" panose="020B0502040204020203" pitchFamily="34" charset="0"/>
            </a:endParaRPr>
          </a:p>
        </p:txBody>
      </p:sp>
      <p:sp>
        <p:nvSpPr>
          <p:cNvPr id="4" name="Slide Number Placeholder 3">
            <a:extLst>
              <a:ext uri="{FF2B5EF4-FFF2-40B4-BE49-F238E27FC236}">
                <a16:creationId xmlns:a16="http://schemas.microsoft.com/office/drawing/2014/main" id="{018201D0-D8AE-6F52-C952-2ECAFBBB66B7}"/>
              </a:ext>
            </a:extLst>
          </p:cNvPr>
          <p:cNvSpPr>
            <a:spLocks noGrp="1"/>
          </p:cNvSpPr>
          <p:nvPr>
            <p:ph type="sldNum" sz="quarter" idx="7"/>
          </p:nvPr>
        </p:nvSpPr>
        <p:spPr/>
        <p:txBody>
          <a:bodyPr/>
          <a:lstStyle/>
          <a:p>
            <a:fld id="{B6F15528-21DE-4FAA-801E-634DDDAF4B2B}" type="slidenum">
              <a:rPr lang="en-US" smtClean="0"/>
              <a:t>43</a:t>
            </a:fld>
            <a:endParaRPr lang="en-US"/>
          </a:p>
        </p:txBody>
      </p:sp>
    </p:spTree>
    <p:extLst>
      <p:ext uri="{BB962C8B-B14F-4D97-AF65-F5344CB8AC3E}">
        <p14:creationId xmlns:p14="http://schemas.microsoft.com/office/powerpoint/2010/main" val="3455867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FB8D74-9F95-1C96-6822-298B421EC853}"/>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9" name="object 3">
            <a:extLst>
              <a:ext uri="{FF2B5EF4-FFF2-40B4-BE49-F238E27FC236}">
                <a16:creationId xmlns:a16="http://schemas.microsoft.com/office/drawing/2014/main" id="{697CC262-3C6E-BD03-1C62-E3444104BB1A}"/>
              </a:ext>
            </a:extLst>
          </p:cNvPr>
          <p:cNvSpPr txBox="1">
            <a:spLocks/>
          </p:cNvSpPr>
          <p:nvPr/>
        </p:nvSpPr>
        <p:spPr>
          <a:xfrm>
            <a:off x="978100" y="257213"/>
            <a:ext cx="9320931" cy="566181"/>
          </a:xfrm>
          <a:prstGeom prst="rect">
            <a:avLst/>
          </a:prstGeom>
        </p:spPr>
        <p:txBody>
          <a:bodyPr vert="horz" wrap="square" lIns="0" tIns="12065" rIns="0" bIns="0" rtlCol="0" anchor="ctr">
            <a:spAutoFit/>
          </a:bodyPr>
          <a:lstStyle>
            <a:lvl1pPr>
              <a:defRPr sz="4800" b="0" i="0">
                <a:solidFill>
                  <a:schemeClr val="bg1"/>
                </a:solidFill>
                <a:latin typeface="Bahnschrift"/>
                <a:ea typeface="+mj-ea"/>
                <a:cs typeface="Bahnschrift"/>
              </a:defRPr>
            </a:lvl1pPr>
          </a:lstStyle>
          <a:p>
            <a:pPr marL="12700" algn="ctr">
              <a:spcBef>
                <a:spcPts val="95"/>
              </a:spcBef>
              <a:tabLst>
                <a:tab pos="405765" algn="l"/>
                <a:tab pos="901065" algn="l"/>
                <a:tab pos="1586230" algn="l"/>
              </a:tabLst>
            </a:pPr>
            <a:r>
              <a:rPr lang="en-US" sz="3600" kern="0" spc="-10" dirty="0">
                <a:solidFill>
                  <a:schemeClr val="tx1"/>
                </a:solidFill>
              </a:rPr>
              <a:t>Top leaders Most Engaging Post (Last 7 Days)</a:t>
            </a:r>
          </a:p>
        </p:txBody>
      </p:sp>
      <p:sp>
        <p:nvSpPr>
          <p:cNvPr id="14" name="TextBox 13">
            <a:extLst>
              <a:ext uri="{FF2B5EF4-FFF2-40B4-BE49-F238E27FC236}">
                <a16:creationId xmlns:a16="http://schemas.microsoft.com/office/drawing/2014/main" id="{9553249A-BA90-22B7-D18C-E11F0B57BE7A}"/>
              </a:ext>
            </a:extLst>
          </p:cNvPr>
          <p:cNvSpPr txBox="1"/>
          <p:nvPr/>
        </p:nvSpPr>
        <p:spPr>
          <a:xfrm>
            <a:off x="849765" y="1197589"/>
            <a:ext cx="1600118" cy="307777"/>
          </a:xfrm>
          <a:prstGeom prst="rect">
            <a:avLst/>
          </a:prstGeom>
          <a:noFill/>
        </p:spPr>
        <p:txBody>
          <a:bodyPr wrap="none" rtlCol="0">
            <a:spAutoFit/>
          </a:bodyPr>
          <a:lstStyle/>
          <a:p>
            <a:r>
              <a:rPr lang="en-IN" sz="1400" dirty="0">
                <a:latin typeface="Bahnschrift" panose="020B0502040204020203" pitchFamily="34" charset="0"/>
              </a:rPr>
              <a:t>Mamata Banerjee</a:t>
            </a:r>
          </a:p>
        </p:txBody>
      </p:sp>
      <p:sp>
        <p:nvSpPr>
          <p:cNvPr id="15" name="TextBox 14">
            <a:extLst>
              <a:ext uri="{FF2B5EF4-FFF2-40B4-BE49-F238E27FC236}">
                <a16:creationId xmlns:a16="http://schemas.microsoft.com/office/drawing/2014/main" id="{78A6A8B6-3CE9-BCBB-2800-43C78FB8F420}"/>
              </a:ext>
            </a:extLst>
          </p:cNvPr>
          <p:cNvSpPr txBox="1"/>
          <p:nvPr/>
        </p:nvSpPr>
        <p:spPr>
          <a:xfrm>
            <a:off x="3901301" y="1195200"/>
            <a:ext cx="1593706" cy="307777"/>
          </a:xfrm>
          <a:prstGeom prst="rect">
            <a:avLst/>
          </a:prstGeom>
          <a:noFill/>
        </p:spPr>
        <p:txBody>
          <a:bodyPr wrap="none" rtlCol="0">
            <a:spAutoFit/>
          </a:bodyPr>
          <a:lstStyle/>
          <a:p>
            <a:r>
              <a:rPr lang="en-IN" sz="1400" dirty="0">
                <a:latin typeface="Bahnschrift" panose="020B0502040204020203" pitchFamily="34" charset="0"/>
              </a:rPr>
              <a:t>Suvendu Adhikari</a:t>
            </a:r>
          </a:p>
        </p:txBody>
      </p:sp>
      <p:sp>
        <p:nvSpPr>
          <p:cNvPr id="16" name="TextBox 15">
            <a:extLst>
              <a:ext uri="{FF2B5EF4-FFF2-40B4-BE49-F238E27FC236}">
                <a16:creationId xmlns:a16="http://schemas.microsoft.com/office/drawing/2014/main" id="{9E60939D-1368-2A12-28A3-909E6E673D61}"/>
              </a:ext>
            </a:extLst>
          </p:cNvPr>
          <p:cNvSpPr txBox="1"/>
          <p:nvPr/>
        </p:nvSpPr>
        <p:spPr>
          <a:xfrm>
            <a:off x="6705795" y="1195200"/>
            <a:ext cx="2177199" cy="307777"/>
          </a:xfrm>
          <a:prstGeom prst="rect">
            <a:avLst/>
          </a:prstGeom>
          <a:noFill/>
        </p:spPr>
        <p:txBody>
          <a:bodyPr wrap="none" rtlCol="0">
            <a:spAutoFit/>
          </a:bodyPr>
          <a:lstStyle/>
          <a:p>
            <a:r>
              <a:rPr lang="en-IN" sz="1400" dirty="0" err="1">
                <a:latin typeface="Bahnschrift" panose="020B0502040204020203" pitchFamily="34" charset="0"/>
              </a:rPr>
              <a:t>Adhir</a:t>
            </a:r>
            <a:r>
              <a:rPr lang="en-IN" sz="1400" dirty="0">
                <a:latin typeface="Bahnschrift" panose="020B0502040204020203" pitchFamily="34" charset="0"/>
              </a:rPr>
              <a:t> Ranjan Chowdhury</a:t>
            </a:r>
          </a:p>
        </p:txBody>
      </p:sp>
      <p:sp>
        <p:nvSpPr>
          <p:cNvPr id="17" name="TextBox 16">
            <a:extLst>
              <a:ext uri="{FF2B5EF4-FFF2-40B4-BE49-F238E27FC236}">
                <a16:creationId xmlns:a16="http://schemas.microsoft.com/office/drawing/2014/main" id="{CFD8CCB0-4214-D3FB-83D7-BF68FF62CFC2}"/>
              </a:ext>
            </a:extLst>
          </p:cNvPr>
          <p:cNvSpPr txBox="1"/>
          <p:nvPr/>
        </p:nvSpPr>
        <p:spPr>
          <a:xfrm>
            <a:off x="9859600" y="1195199"/>
            <a:ext cx="1681871" cy="307777"/>
          </a:xfrm>
          <a:prstGeom prst="rect">
            <a:avLst/>
          </a:prstGeom>
          <a:noFill/>
        </p:spPr>
        <p:txBody>
          <a:bodyPr wrap="none" rtlCol="0">
            <a:spAutoFit/>
          </a:bodyPr>
          <a:lstStyle/>
          <a:p>
            <a:r>
              <a:rPr lang="en-IN" sz="1400" dirty="0">
                <a:latin typeface="Bahnschrift" panose="020B0502040204020203" pitchFamily="34" charset="0"/>
              </a:rPr>
              <a:t>Sujan Chakraborty</a:t>
            </a:r>
          </a:p>
        </p:txBody>
      </p:sp>
      <p:pic>
        <p:nvPicPr>
          <p:cNvPr id="18" name="Picture 17">
            <a:extLst>
              <a:ext uri="{FF2B5EF4-FFF2-40B4-BE49-F238E27FC236}">
                <a16:creationId xmlns:a16="http://schemas.microsoft.com/office/drawing/2014/main" id="{2D1E0268-9149-B45F-56A7-6636BB9CBB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3985142" y="1502977"/>
            <a:ext cx="1488233" cy="1921760"/>
          </a:xfrm>
          <a:prstGeom prst="rect">
            <a:avLst/>
          </a:prstGeom>
        </p:spPr>
      </p:pic>
      <p:pic>
        <p:nvPicPr>
          <p:cNvPr id="21" name="Picture 20">
            <a:extLst>
              <a:ext uri="{FF2B5EF4-FFF2-40B4-BE49-F238E27FC236}">
                <a16:creationId xmlns:a16="http://schemas.microsoft.com/office/drawing/2014/main" id="{EDEFCB0E-F2C5-29CF-10AD-B331A77C2420}"/>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9693959" y="1502977"/>
            <a:ext cx="2011558" cy="1921760"/>
          </a:xfrm>
          <a:prstGeom prst="rect">
            <a:avLst/>
          </a:prstGeom>
        </p:spPr>
      </p:pic>
      <p:sp>
        <p:nvSpPr>
          <p:cNvPr id="22" name="TextBox 21">
            <a:extLst>
              <a:ext uri="{FF2B5EF4-FFF2-40B4-BE49-F238E27FC236}">
                <a16:creationId xmlns:a16="http://schemas.microsoft.com/office/drawing/2014/main" id="{2D50F781-C9B0-5296-071C-72C61A37E3BE}"/>
              </a:ext>
            </a:extLst>
          </p:cNvPr>
          <p:cNvSpPr txBox="1"/>
          <p:nvPr/>
        </p:nvSpPr>
        <p:spPr>
          <a:xfrm>
            <a:off x="1244905" y="2021305"/>
            <a:ext cx="809837" cy="307777"/>
          </a:xfrm>
          <a:prstGeom prst="rect">
            <a:avLst/>
          </a:prstGeom>
          <a:noFill/>
        </p:spPr>
        <p:txBody>
          <a:bodyPr wrap="none" rtlCol="0">
            <a:spAutoFit/>
          </a:bodyPr>
          <a:lstStyle/>
          <a:p>
            <a:r>
              <a:rPr lang="en-IN" sz="1400" dirty="0">
                <a:solidFill>
                  <a:srgbClr val="FF0000"/>
                </a:solidFill>
                <a:latin typeface="Bahnschrift" panose="020B0502040204020203" pitchFamily="34" charset="0"/>
              </a:rPr>
              <a:t>No Post</a:t>
            </a:r>
          </a:p>
        </p:txBody>
      </p:sp>
      <p:sp>
        <p:nvSpPr>
          <p:cNvPr id="23" name="TextBox 22">
            <a:extLst>
              <a:ext uri="{FF2B5EF4-FFF2-40B4-BE49-F238E27FC236}">
                <a16:creationId xmlns:a16="http://schemas.microsoft.com/office/drawing/2014/main" id="{BBF5CC58-7BD6-3668-9D8E-B0724BB968A7}"/>
              </a:ext>
            </a:extLst>
          </p:cNvPr>
          <p:cNvSpPr txBox="1"/>
          <p:nvPr/>
        </p:nvSpPr>
        <p:spPr>
          <a:xfrm>
            <a:off x="7240396" y="2021305"/>
            <a:ext cx="1107996" cy="307777"/>
          </a:xfrm>
          <a:prstGeom prst="rect">
            <a:avLst/>
          </a:prstGeom>
          <a:noFill/>
        </p:spPr>
        <p:txBody>
          <a:bodyPr wrap="none" rtlCol="0">
            <a:spAutoFit/>
          </a:bodyPr>
          <a:lstStyle/>
          <a:p>
            <a:r>
              <a:rPr lang="en-IN" sz="1400" dirty="0">
                <a:solidFill>
                  <a:srgbClr val="FF0000"/>
                </a:solidFill>
                <a:latin typeface="Bahnschrift" panose="020B0502040204020203" pitchFamily="34" charset="0"/>
              </a:rPr>
              <a:t>No Account</a:t>
            </a:r>
          </a:p>
        </p:txBody>
      </p:sp>
      <p:sp>
        <p:nvSpPr>
          <p:cNvPr id="24" name="TextBox 23">
            <a:extLst>
              <a:ext uri="{FF2B5EF4-FFF2-40B4-BE49-F238E27FC236}">
                <a16:creationId xmlns:a16="http://schemas.microsoft.com/office/drawing/2014/main" id="{B1230873-F9CE-3742-B078-4A428AE6DD26}"/>
              </a:ext>
            </a:extLst>
          </p:cNvPr>
          <p:cNvSpPr txBox="1"/>
          <p:nvPr/>
        </p:nvSpPr>
        <p:spPr>
          <a:xfrm>
            <a:off x="2852234" y="3480574"/>
            <a:ext cx="3754048" cy="1785104"/>
          </a:xfrm>
          <a:prstGeom prst="rect">
            <a:avLst/>
          </a:prstGeom>
          <a:noFill/>
        </p:spPr>
        <p:txBody>
          <a:bodyPr wrap="square" rtlCol="0">
            <a:spAutoFit/>
          </a:bodyPr>
          <a:lstStyle/>
          <a:p>
            <a:r>
              <a:rPr lang="en-US" sz="1100" b="1" dirty="0">
                <a:latin typeface="Bahnschrift" panose="020B0502040204020203" pitchFamily="34" charset="0"/>
              </a:rPr>
              <a:t>Reel: </a:t>
            </a:r>
            <a:r>
              <a:rPr lang="en-US" sz="1100" dirty="0">
                <a:latin typeface="Bahnschrift" panose="020B0502040204020203" pitchFamily="34" charset="0"/>
              </a:rPr>
              <a:t>Public awareness in West Bengal 🙏The people of Bengal will no longer tolerate </a:t>
            </a:r>
            <a:r>
              <a:rPr lang="en-US" sz="1100" dirty="0" err="1">
                <a:latin typeface="Bahnschrift" panose="020B0502040204020203" pitchFamily="34" charset="0"/>
              </a:rPr>
              <a:t>Trinamuli</a:t>
            </a:r>
            <a:r>
              <a:rPr lang="en-US" sz="1100" dirty="0">
                <a:latin typeface="Bahnschrift" panose="020B0502040204020203" pitchFamily="34" charset="0"/>
              </a:rPr>
              <a:t> corruption, oppression, injustice, eye-catching faces. There will be a protest. Two of them were touring the Intercity Express with </a:t>
            </a:r>
            <a:r>
              <a:rPr lang="en-US" sz="1100" dirty="0" err="1">
                <a:latin typeface="Bahnschrift" panose="020B0502040204020203" pitchFamily="34" charset="0"/>
              </a:rPr>
              <a:t>Nabagram's</a:t>
            </a:r>
            <a:r>
              <a:rPr lang="en-US" sz="1100" dirty="0">
                <a:latin typeface="Bahnschrift" panose="020B0502040204020203" pitchFamily="34" charset="0"/>
              </a:rPr>
              <a:t> Trinamool MLA Kanai Chandra Mandal, which one of whom had the ticket, was not his own. The legislator kept abusing the train ticket inspector questioning it. Passengers are extremely annoyed and strongly protested by the behavior of the MLA. Remind him that he is not above the law because he is an MLA.</a:t>
            </a:r>
            <a:endParaRPr lang="en-IN" sz="1100" dirty="0">
              <a:latin typeface="Bahnschrift" panose="020B0502040204020203" pitchFamily="34" charset="0"/>
            </a:endParaRPr>
          </a:p>
        </p:txBody>
      </p:sp>
      <p:sp>
        <p:nvSpPr>
          <p:cNvPr id="25" name="TextBox 24">
            <a:extLst>
              <a:ext uri="{FF2B5EF4-FFF2-40B4-BE49-F238E27FC236}">
                <a16:creationId xmlns:a16="http://schemas.microsoft.com/office/drawing/2014/main" id="{FD875E6D-77D9-B6F5-8D2D-B2DE37C01290}"/>
              </a:ext>
            </a:extLst>
          </p:cNvPr>
          <p:cNvSpPr txBox="1"/>
          <p:nvPr/>
        </p:nvSpPr>
        <p:spPr>
          <a:xfrm>
            <a:off x="3724303" y="5241241"/>
            <a:ext cx="2090637" cy="738664"/>
          </a:xfrm>
          <a:prstGeom prst="rect">
            <a:avLst/>
          </a:prstGeom>
          <a:noFill/>
        </p:spPr>
        <p:txBody>
          <a:bodyPr wrap="none" rtlCol="0">
            <a:spAutoFit/>
          </a:bodyPr>
          <a:lstStyle/>
          <a:p>
            <a:r>
              <a:rPr lang="en-IN" b="1" dirty="0">
                <a:latin typeface="Bahnschrift" panose="020B0502040204020203" pitchFamily="34" charset="0"/>
              </a:rPr>
              <a:t>Engagement: 2,851</a:t>
            </a:r>
            <a:endParaRPr lang="en-IN" dirty="0">
              <a:latin typeface="Bahnschrift" panose="020B0502040204020203" pitchFamily="34" charset="0"/>
            </a:endParaRPr>
          </a:p>
          <a:p>
            <a:pPr algn="ctr"/>
            <a:r>
              <a:rPr lang="en-IN" sz="1200" dirty="0">
                <a:latin typeface="Bahnschrift" panose="020B0502040204020203" pitchFamily="34" charset="0"/>
              </a:rPr>
              <a:t>Likes: 2,788</a:t>
            </a:r>
          </a:p>
          <a:p>
            <a:pPr algn="ctr"/>
            <a:r>
              <a:rPr lang="en-IN" sz="1200" dirty="0">
                <a:latin typeface="Bahnschrift" panose="020B0502040204020203" pitchFamily="34" charset="0"/>
              </a:rPr>
              <a:t>Comments: 63</a:t>
            </a:r>
          </a:p>
        </p:txBody>
      </p:sp>
      <p:sp>
        <p:nvSpPr>
          <p:cNvPr id="26" name="TextBox 25">
            <a:extLst>
              <a:ext uri="{FF2B5EF4-FFF2-40B4-BE49-F238E27FC236}">
                <a16:creationId xmlns:a16="http://schemas.microsoft.com/office/drawing/2014/main" id="{334E2C68-A69D-400C-852D-D48069BB3082}"/>
              </a:ext>
            </a:extLst>
          </p:cNvPr>
          <p:cNvSpPr txBox="1"/>
          <p:nvPr/>
        </p:nvSpPr>
        <p:spPr>
          <a:xfrm>
            <a:off x="3118007" y="6185289"/>
            <a:ext cx="3160294" cy="415498"/>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5"/>
              </a:rPr>
              <a:t>https://www.instagram.com/reel/C_cXxCfPU_a</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27" name="TextBox 26">
            <a:extLst>
              <a:ext uri="{FF2B5EF4-FFF2-40B4-BE49-F238E27FC236}">
                <a16:creationId xmlns:a16="http://schemas.microsoft.com/office/drawing/2014/main" id="{C21DBF20-CF26-21E0-1510-801B7F102A8B}"/>
              </a:ext>
            </a:extLst>
          </p:cNvPr>
          <p:cNvSpPr txBox="1"/>
          <p:nvPr/>
        </p:nvSpPr>
        <p:spPr>
          <a:xfrm>
            <a:off x="9693959" y="3480574"/>
            <a:ext cx="2614180" cy="646331"/>
          </a:xfrm>
          <a:prstGeom prst="rect">
            <a:avLst/>
          </a:prstGeom>
          <a:noFill/>
        </p:spPr>
        <p:txBody>
          <a:bodyPr wrap="square" rtlCol="0">
            <a:spAutoFit/>
          </a:bodyPr>
          <a:lstStyle/>
          <a:p>
            <a:r>
              <a:rPr lang="en-IN" b="1" dirty="0"/>
              <a:t>Reel</a:t>
            </a:r>
            <a:r>
              <a:rPr lang="en-IN" dirty="0"/>
              <a:t>: </a:t>
            </a:r>
            <a:r>
              <a:rPr lang="en-US" b="0" i="0" dirty="0">
                <a:solidFill>
                  <a:srgbClr val="000000"/>
                </a:solidFill>
                <a:effectLst/>
                <a:highlight>
                  <a:srgbClr val="FFFFFF"/>
                </a:highlight>
                <a:latin typeface="-apple-system"/>
              </a:rPr>
              <a:t>Be careful how people whisper</a:t>
            </a:r>
            <a:endParaRPr lang="en-IN" dirty="0"/>
          </a:p>
        </p:txBody>
      </p:sp>
      <p:sp>
        <p:nvSpPr>
          <p:cNvPr id="28" name="TextBox 27">
            <a:extLst>
              <a:ext uri="{FF2B5EF4-FFF2-40B4-BE49-F238E27FC236}">
                <a16:creationId xmlns:a16="http://schemas.microsoft.com/office/drawing/2014/main" id="{D5993416-12CD-3545-0793-DCB5738E70B3}"/>
              </a:ext>
            </a:extLst>
          </p:cNvPr>
          <p:cNvSpPr txBox="1"/>
          <p:nvPr/>
        </p:nvSpPr>
        <p:spPr>
          <a:xfrm>
            <a:off x="9695608" y="5241241"/>
            <a:ext cx="1949573" cy="738664"/>
          </a:xfrm>
          <a:prstGeom prst="rect">
            <a:avLst/>
          </a:prstGeom>
          <a:noFill/>
        </p:spPr>
        <p:txBody>
          <a:bodyPr wrap="none" rtlCol="0">
            <a:spAutoFit/>
          </a:bodyPr>
          <a:lstStyle/>
          <a:p>
            <a:r>
              <a:rPr lang="en-IN" b="1" dirty="0">
                <a:latin typeface="Bahnschrift" panose="020B0502040204020203" pitchFamily="34" charset="0"/>
              </a:rPr>
              <a:t>Engagement: 735</a:t>
            </a:r>
            <a:endParaRPr lang="en-IN" dirty="0">
              <a:latin typeface="Bahnschrift" panose="020B0502040204020203" pitchFamily="34" charset="0"/>
            </a:endParaRPr>
          </a:p>
          <a:p>
            <a:pPr algn="ctr"/>
            <a:r>
              <a:rPr lang="en-IN" sz="1200" dirty="0">
                <a:latin typeface="Bahnschrift" panose="020B0502040204020203" pitchFamily="34" charset="0"/>
              </a:rPr>
              <a:t>Likes: 713</a:t>
            </a:r>
          </a:p>
          <a:p>
            <a:pPr algn="ctr"/>
            <a:r>
              <a:rPr lang="en-IN" sz="1200" dirty="0">
                <a:latin typeface="Bahnschrift" panose="020B0502040204020203" pitchFamily="34" charset="0"/>
              </a:rPr>
              <a:t>Comments: 22</a:t>
            </a:r>
          </a:p>
        </p:txBody>
      </p:sp>
      <p:sp>
        <p:nvSpPr>
          <p:cNvPr id="29" name="TextBox 28">
            <a:extLst>
              <a:ext uri="{FF2B5EF4-FFF2-40B4-BE49-F238E27FC236}">
                <a16:creationId xmlns:a16="http://schemas.microsoft.com/office/drawing/2014/main" id="{CACD1346-6595-A5AF-58C8-BA70594FA120}"/>
              </a:ext>
            </a:extLst>
          </p:cNvPr>
          <p:cNvSpPr txBox="1"/>
          <p:nvPr/>
        </p:nvSpPr>
        <p:spPr>
          <a:xfrm>
            <a:off x="9089312" y="6185289"/>
            <a:ext cx="3160294" cy="415498"/>
          </a:xfrm>
          <a:prstGeom prst="rect">
            <a:avLst/>
          </a:prstGeom>
          <a:noFill/>
        </p:spPr>
        <p:txBody>
          <a:bodyPr wrap="square" rtlCol="0" anchor="ctr">
            <a:spAutoFit/>
          </a:bodyPr>
          <a:lstStyle/>
          <a:p>
            <a:pPr algn="ctr"/>
            <a:r>
              <a:rPr lang="en-IN" sz="1050" b="1" dirty="0">
                <a:latin typeface="Bahnschrift" panose="020B0502040204020203" pitchFamily="34" charset="0"/>
              </a:rPr>
              <a:t>Link:</a:t>
            </a:r>
            <a:r>
              <a:rPr lang="en-IN" sz="1050" dirty="0">
                <a:latin typeface="Bahnschrift" panose="020B0502040204020203" pitchFamily="34" charset="0"/>
              </a:rPr>
              <a:t> </a:t>
            </a:r>
            <a:r>
              <a:rPr lang="en-IN" sz="1050" dirty="0">
                <a:latin typeface="Bahnschrift" panose="020B0502040204020203" pitchFamily="34" charset="0"/>
                <a:hlinkClick r:id="rId6"/>
              </a:rPr>
              <a:t>https://www.instagram.com/reel/C_aZg9LNeSD</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4" name="Slide Number Placeholder 3">
            <a:extLst>
              <a:ext uri="{FF2B5EF4-FFF2-40B4-BE49-F238E27FC236}">
                <a16:creationId xmlns:a16="http://schemas.microsoft.com/office/drawing/2014/main" id="{B831B3FE-A64C-DFA4-3635-2E4C13764E7B}"/>
              </a:ext>
            </a:extLst>
          </p:cNvPr>
          <p:cNvSpPr>
            <a:spLocks noGrp="1"/>
          </p:cNvSpPr>
          <p:nvPr>
            <p:ph type="sldNum" sz="quarter" idx="7"/>
          </p:nvPr>
        </p:nvSpPr>
        <p:spPr/>
        <p:txBody>
          <a:bodyPr/>
          <a:lstStyle/>
          <a:p>
            <a:fld id="{B6F15528-21DE-4FAA-801E-634DDDAF4B2B}" type="slidenum">
              <a:rPr lang="en-US" smtClean="0"/>
              <a:t>44</a:t>
            </a:fld>
            <a:endParaRPr lang="en-US"/>
          </a:p>
        </p:txBody>
      </p:sp>
    </p:spTree>
    <p:extLst>
      <p:ext uri="{BB962C8B-B14F-4D97-AF65-F5344CB8AC3E}">
        <p14:creationId xmlns:p14="http://schemas.microsoft.com/office/powerpoint/2010/main" val="1074378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4B64144-392B-AA90-D736-DF8C50E2E655}"/>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9" name="object 3">
            <a:extLst>
              <a:ext uri="{FF2B5EF4-FFF2-40B4-BE49-F238E27FC236}">
                <a16:creationId xmlns:a16="http://schemas.microsoft.com/office/drawing/2014/main" id="{92FAE4BB-05F0-8FD1-2556-8D246A9D4F3A}"/>
              </a:ext>
            </a:extLst>
          </p:cNvPr>
          <p:cNvSpPr txBox="1">
            <a:spLocks/>
          </p:cNvSpPr>
          <p:nvPr/>
        </p:nvSpPr>
        <p:spPr>
          <a:xfrm>
            <a:off x="978100" y="257213"/>
            <a:ext cx="9320931" cy="566181"/>
          </a:xfrm>
          <a:prstGeom prst="rect">
            <a:avLst/>
          </a:prstGeom>
        </p:spPr>
        <p:txBody>
          <a:bodyPr vert="horz" wrap="square" lIns="0" tIns="12065" rIns="0" bIns="0" rtlCol="0" anchor="ctr">
            <a:spAutoFit/>
          </a:bodyPr>
          <a:lstStyle>
            <a:lvl1pPr>
              <a:defRPr sz="4800" b="0" i="0">
                <a:solidFill>
                  <a:schemeClr val="bg1"/>
                </a:solidFill>
                <a:latin typeface="Bahnschrift"/>
                <a:ea typeface="+mj-ea"/>
                <a:cs typeface="Bahnschrift"/>
              </a:defRPr>
            </a:lvl1pPr>
          </a:lstStyle>
          <a:p>
            <a:pPr marL="12700" algn="ctr">
              <a:spcBef>
                <a:spcPts val="95"/>
              </a:spcBef>
              <a:tabLst>
                <a:tab pos="405765" algn="l"/>
                <a:tab pos="901065" algn="l"/>
                <a:tab pos="1586230" algn="l"/>
              </a:tabLst>
            </a:pPr>
            <a:r>
              <a:rPr lang="en-US" sz="3600" kern="0" spc="-10" dirty="0">
                <a:solidFill>
                  <a:schemeClr val="tx1"/>
                </a:solidFill>
              </a:rPr>
              <a:t>Top leaders Most Engaging Post (Last 7 Days)</a:t>
            </a:r>
          </a:p>
        </p:txBody>
      </p:sp>
      <p:sp>
        <p:nvSpPr>
          <p:cNvPr id="22" name="TextBox 21">
            <a:extLst>
              <a:ext uri="{FF2B5EF4-FFF2-40B4-BE49-F238E27FC236}">
                <a16:creationId xmlns:a16="http://schemas.microsoft.com/office/drawing/2014/main" id="{D717C12D-738F-ACA4-9398-8802F00C3EF0}"/>
              </a:ext>
            </a:extLst>
          </p:cNvPr>
          <p:cNvSpPr txBox="1"/>
          <p:nvPr/>
        </p:nvSpPr>
        <p:spPr>
          <a:xfrm>
            <a:off x="3836352" y="5395654"/>
            <a:ext cx="2162772" cy="923330"/>
          </a:xfrm>
          <a:prstGeom prst="rect">
            <a:avLst/>
          </a:prstGeom>
          <a:noFill/>
        </p:spPr>
        <p:txBody>
          <a:bodyPr wrap="none" rtlCol="0">
            <a:spAutoFit/>
          </a:bodyPr>
          <a:lstStyle/>
          <a:p>
            <a:r>
              <a:rPr lang="en-IN" b="1" dirty="0">
                <a:latin typeface="Bahnschrift" panose="020B0502040204020203" pitchFamily="34" charset="0"/>
              </a:rPr>
              <a:t>Engagement: 13,315</a:t>
            </a:r>
            <a:endParaRPr lang="en-IN" dirty="0">
              <a:latin typeface="Bahnschrift" panose="020B0502040204020203" pitchFamily="34" charset="0"/>
            </a:endParaRPr>
          </a:p>
          <a:p>
            <a:pPr algn="ctr"/>
            <a:r>
              <a:rPr lang="en-IN" sz="1200" dirty="0">
                <a:latin typeface="Bahnschrift" panose="020B0502040204020203" pitchFamily="34" charset="0"/>
              </a:rPr>
              <a:t>Likes: 13,008</a:t>
            </a:r>
          </a:p>
          <a:p>
            <a:pPr algn="ctr"/>
            <a:r>
              <a:rPr lang="en-IN" sz="1200" dirty="0">
                <a:latin typeface="Bahnschrift" panose="020B0502040204020203" pitchFamily="34" charset="0"/>
              </a:rPr>
              <a:t>Comments: 307</a:t>
            </a:r>
          </a:p>
          <a:p>
            <a:pPr algn="ctr"/>
            <a:r>
              <a:rPr lang="en-IN" sz="1200" dirty="0">
                <a:latin typeface="Bahnschrift" panose="020B0502040204020203" pitchFamily="34" charset="0"/>
              </a:rPr>
              <a:t>Views: 2,94,495</a:t>
            </a:r>
          </a:p>
        </p:txBody>
      </p:sp>
      <p:sp>
        <p:nvSpPr>
          <p:cNvPr id="23" name="TextBox 22">
            <a:extLst>
              <a:ext uri="{FF2B5EF4-FFF2-40B4-BE49-F238E27FC236}">
                <a16:creationId xmlns:a16="http://schemas.microsoft.com/office/drawing/2014/main" id="{0ED0345C-7D3C-6C73-4E16-0A779A3B4DF9}"/>
              </a:ext>
            </a:extLst>
          </p:cNvPr>
          <p:cNvSpPr txBox="1"/>
          <p:nvPr/>
        </p:nvSpPr>
        <p:spPr>
          <a:xfrm>
            <a:off x="3336602" y="6328061"/>
            <a:ext cx="3160294" cy="415498"/>
          </a:xfrm>
          <a:prstGeom prst="rect">
            <a:avLst/>
          </a:prstGeom>
          <a:noFill/>
        </p:spPr>
        <p:txBody>
          <a:bodyPr wrap="square" rtlCol="0" anchor="ctr">
            <a:spAutoFit/>
          </a:bodyPr>
          <a:lstStyle/>
          <a:p>
            <a:pPr algn="ctr"/>
            <a:r>
              <a:rPr lang="en-IN" sz="1050" b="1" dirty="0">
                <a:latin typeface="Bahnschrift" panose="020B0502040204020203" pitchFamily="34" charset="0"/>
              </a:rPr>
              <a:t>Link:</a:t>
            </a:r>
          </a:p>
          <a:p>
            <a:pPr algn="ctr"/>
            <a:r>
              <a:rPr lang="en-IN" sz="1050" dirty="0">
                <a:latin typeface="Bahnschrift" panose="020B0502040204020203" pitchFamily="34" charset="0"/>
              </a:rPr>
              <a:t> </a:t>
            </a:r>
            <a:r>
              <a:rPr lang="en-IN" sz="1050" dirty="0">
                <a:latin typeface="Bahnschrift" panose="020B0502040204020203" pitchFamily="34" charset="0"/>
                <a:hlinkClick r:id="rId3"/>
              </a:rPr>
              <a:t>https://www.youtube.com/watch?v=-5g7FKvxnj8</a:t>
            </a:r>
            <a:r>
              <a:rPr lang="en-IN" sz="1050" dirty="0">
                <a:latin typeface="Bahnschrift" panose="020B0502040204020203" pitchFamily="34" charset="0"/>
              </a:rPr>
              <a:t> </a:t>
            </a:r>
            <a:endParaRPr lang="en-IN" sz="1050" b="0" i="0" u="none" strike="noStrike" dirty="0">
              <a:solidFill>
                <a:srgbClr val="000000"/>
              </a:solidFill>
              <a:effectLst/>
              <a:highlight>
                <a:srgbClr val="92D050"/>
              </a:highlight>
              <a:latin typeface="Bahnschrift" panose="020B0502040204020203" pitchFamily="34" charset="0"/>
            </a:endParaRPr>
          </a:p>
        </p:txBody>
      </p:sp>
      <p:sp>
        <p:nvSpPr>
          <p:cNvPr id="29" name="TextBox 28">
            <a:extLst>
              <a:ext uri="{FF2B5EF4-FFF2-40B4-BE49-F238E27FC236}">
                <a16:creationId xmlns:a16="http://schemas.microsoft.com/office/drawing/2014/main" id="{47C011E5-6443-AAA7-ACB6-5A97DA14AFE6}"/>
              </a:ext>
            </a:extLst>
          </p:cNvPr>
          <p:cNvSpPr txBox="1"/>
          <p:nvPr/>
        </p:nvSpPr>
        <p:spPr>
          <a:xfrm>
            <a:off x="3208128" y="4169858"/>
            <a:ext cx="2894807" cy="261610"/>
          </a:xfrm>
          <a:prstGeom prst="rect">
            <a:avLst/>
          </a:prstGeom>
          <a:noFill/>
        </p:spPr>
        <p:txBody>
          <a:bodyPr wrap="square" rtlCol="0">
            <a:spAutoFit/>
          </a:bodyPr>
          <a:lstStyle/>
          <a:p>
            <a:r>
              <a:rPr lang="en-US" sz="1100" dirty="0"/>
              <a:t>Slogans echoed throughout the Assembly</a:t>
            </a:r>
            <a:endParaRPr lang="en-IN" sz="1200" dirty="0">
              <a:latin typeface="Bahnschrift" panose="020B0502040204020203" pitchFamily="34" charset="0"/>
            </a:endParaRPr>
          </a:p>
        </p:txBody>
      </p:sp>
      <p:sp>
        <p:nvSpPr>
          <p:cNvPr id="34" name="TextBox 33">
            <a:extLst>
              <a:ext uri="{FF2B5EF4-FFF2-40B4-BE49-F238E27FC236}">
                <a16:creationId xmlns:a16="http://schemas.microsoft.com/office/drawing/2014/main" id="{8A573DDF-A100-77AF-6F34-A7157EBAC592}"/>
              </a:ext>
            </a:extLst>
          </p:cNvPr>
          <p:cNvSpPr txBox="1"/>
          <p:nvPr/>
        </p:nvSpPr>
        <p:spPr>
          <a:xfrm>
            <a:off x="7368467" y="2021305"/>
            <a:ext cx="1107996" cy="307777"/>
          </a:xfrm>
          <a:prstGeom prst="rect">
            <a:avLst/>
          </a:prstGeom>
          <a:noFill/>
        </p:spPr>
        <p:txBody>
          <a:bodyPr wrap="none" rtlCol="0">
            <a:spAutoFit/>
          </a:bodyPr>
          <a:lstStyle/>
          <a:p>
            <a:r>
              <a:rPr lang="en-IN" sz="1400" dirty="0">
                <a:solidFill>
                  <a:srgbClr val="FF0000"/>
                </a:solidFill>
                <a:latin typeface="Bahnschrift" panose="020B0502040204020203" pitchFamily="34" charset="0"/>
              </a:rPr>
              <a:t>No Account</a:t>
            </a:r>
          </a:p>
        </p:txBody>
      </p:sp>
      <p:sp>
        <p:nvSpPr>
          <p:cNvPr id="35" name="TextBox 34">
            <a:extLst>
              <a:ext uri="{FF2B5EF4-FFF2-40B4-BE49-F238E27FC236}">
                <a16:creationId xmlns:a16="http://schemas.microsoft.com/office/drawing/2014/main" id="{F714DEA0-C225-D71D-77FE-E1BA67C5AAA3}"/>
              </a:ext>
            </a:extLst>
          </p:cNvPr>
          <p:cNvSpPr txBox="1"/>
          <p:nvPr/>
        </p:nvSpPr>
        <p:spPr>
          <a:xfrm>
            <a:off x="1244905" y="2021305"/>
            <a:ext cx="809837" cy="307777"/>
          </a:xfrm>
          <a:prstGeom prst="rect">
            <a:avLst/>
          </a:prstGeom>
          <a:noFill/>
        </p:spPr>
        <p:txBody>
          <a:bodyPr wrap="none" rtlCol="0">
            <a:spAutoFit/>
          </a:bodyPr>
          <a:lstStyle/>
          <a:p>
            <a:r>
              <a:rPr lang="en-IN" sz="1400" dirty="0">
                <a:solidFill>
                  <a:srgbClr val="FF0000"/>
                </a:solidFill>
                <a:latin typeface="Bahnschrift" panose="020B0502040204020203" pitchFamily="34" charset="0"/>
              </a:rPr>
              <a:t>No Post</a:t>
            </a:r>
          </a:p>
        </p:txBody>
      </p:sp>
      <p:sp>
        <p:nvSpPr>
          <p:cNvPr id="36" name="TextBox 35">
            <a:extLst>
              <a:ext uri="{FF2B5EF4-FFF2-40B4-BE49-F238E27FC236}">
                <a16:creationId xmlns:a16="http://schemas.microsoft.com/office/drawing/2014/main" id="{8B7917D4-FDFA-8B61-F6A6-2F8D9C129110}"/>
              </a:ext>
            </a:extLst>
          </p:cNvPr>
          <p:cNvSpPr txBox="1"/>
          <p:nvPr/>
        </p:nvSpPr>
        <p:spPr>
          <a:xfrm>
            <a:off x="849765" y="1197589"/>
            <a:ext cx="1600118" cy="307777"/>
          </a:xfrm>
          <a:prstGeom prst="rect">
            <a:avLst/>
          </a:prstGeom>
          <a:noFill/>
        </p:spPr>
        <p:txBody>
          <a:bodyPr wrap="none" rtlCol="0">
            <a:spAutoFit/>
          </a:bodyPr>
          <a:lstStyle/>
          <a:p>
            <a:r>
              <a:rPr lang="en-IN" sz="1400" dirty="0">
                <a:latin typeface="Bahnschrift" panose="020B0502040204020203" pitchFamily="34" charset="0"/>
              </a:rPr>
              <a:t>Mamata Banerjee</a:t>
            </a:r>
          </a:p>
        </p:txBody>
      </p:sp>
      <p:sp>
        <p:nvSpPr>
          <p:cNvPr id="37" name="TextBox 36">
            <a:extLst>
              <a:ext uri="{FF2B5EF4-FFF2-40B4-BE49-F238E27FC236}">
                <a16:creationId xmlns:a16="http://schemas.microsoft.com/office/drawing/2014/main" id="{EEEBD96F-2221-B1E3-828A-358B558BDAF3}"/>
              </a:ext>
            </a:extLst>
          </p:cNvPr>
          <p:cNvSpPr txBox="1"/>
          <p:nvPr/>
        </p:nvSpPr>
        <p:spPr>
          <a:xfrm>
            <a:off x="3901301" y="1195200"/>
            <a:ext cx="1593706" cy="307777"/>
          </a:xfrm>
          <a:prstGeom prst="rect">
            <a:avLst/>
          </a:prstGeom>
          <a:noFill/>
        </p:spPr>
        <p:txBody>
          <a:bodyPr wrap="none" rtlCol="0">
            <a:spAutoFit/>
          </a:bodyPr>
          <a:lstStyle/>
          <a:p>
            <a:r>
              <a:rPr lang="en-IN" sz="1400" dirty="0">
                <a:latin typeface="Bahnschrift" panose="020B0502040204020203" pitchFamily="34" charset="0"/>
              </a:rPr>
              <a:t>Suvendu Adhikari</a:t>
            </a:r>
          </a:p>
        </p:txBody>
      </p:sp>
      <p:sp>
        <p:nvSpPr>
          <p:cNvPr id="38" name="TextBox 37">
            <a:extLst>
              <a:ext uri="{FF2B5EF4-FFF2-40B4-BE49-F238E27FC236}">
                <a16:creationId xmlns:a16="http://schemas.microsoft.com/office/drawing/2014/main" id="{13116F2E-95D7-5195-895F-8E0CDACBB73C}"/>
              </a:ext>
            </a:extLst>
          </p:cNvPr>
          <p:cNvSpPr txBox="1"/>
          <p:nvPr/>
        </p:nvSpPr>
        <p:spPr>
          <a:xfrm>
            <a:off x="6834131" y="1195200"/>
            <a:ext cx="2177199" cy="307777"/>
          </a:xfrm>
          <a:prstGeom prst="rect">
            <a:avLst/>
          </a:prstGeom>
          <a:noFill/>
        </p:spPr>
        <p:txBody>
          <a:bodyPr wrap="none" rtlCol="0">
            <a:spAutoFit/>
          </a:bodyPr>
          <a:lstStyle/>
          <a:p>
            <a:r>
              <a:rPr lang="en-IN" sz="1400" dirty="0" err="1">
                <a:latin typeface="Bahnschrift" panose="020B0502040204020203" pitchFamily="34" charset="0"/>
              </a:rPr>
              <a:t>Adhir</a:t>
            </a:r>
            <a:r>
              <a:rPr lang="en-IN" sz="1400" dirty="0">
                <a:latin typeface="Bahnschrift" panose="020B0502040204020203" pitchFamily="34" charset="0"/>
              </a:rPr>
              <a:t> Ranjan Chowdhury</a:t>
            </a:r>
          </a:p>
        </p:txBody>
      </p:sp>
      <p:sp>
        <p:nvSpPr>
          <p:cNvPr id="39" name="TextBox 38">
            <a:extLst>
              <a:ext uri="{FF2B5EF4-FFF2-40B4-BE49-F238E27FC236}">
                <a16:creationId xmlns:a16="http://schemas.microsoft.com/office/drawing/2014/main" id="{02539401-2EF8-E3C9-270A-7CAFC4D2E8D0}"/>
              </a:ext>
            </a:extLst>
          </p:cNvPr>
          <p:cNvSpPr txBox="1"/>
          <p:nvPr/>
        </p:nvSpPr>
        <p:spPr>
          <a:xfrm>
            <a:off x="9859600" y="1195199"/>
            <a:ext cx="1681871" cy="307777"/>
          </a:xfrm>
          <a:prstGeom prst="rect">
            <a:avLst/>
          </a:prstGeom>
          <a:noFill/>
        </p:spPr>
        <p:txBody>
          <a:bodyPr wrap="none" rtlCol="0">
            <a:spAutoFit/>
          </a:bodyPr>
          <a:lstStyle/>
          <a:p>
            <a:r>
              <a:rPr lang="en-IN" sz="1400" dirty="0">
                <a:latin typeface="Bahnschrift" panose="020B0502040204020203" pitchFamily="34" charset="0"/>
              </a:rPr>
              <a:t>Sujan Chakraborty</a:t>
            </a:r>
          </a:p>
        </p:txBody>
      </p:sp>
      <p:pic>
        <p:nvPicPr>
          <p:cNvPr id="41" name="Picture 40">
            <a:extLst>
              <a:ext uri="{FF2B5EF4-FFF2-40B4-BE49-F238E27FC236}">
                <a16:creationId xmlns:a16="http://schemas.microsoft.com/office/drawing/2014/main" id="{5AFA348F-8818-8BDC-1D2C-6D534239F123}"/>
              </a:ext>
            </a:extLst>
          </p:cNvPr>
          <p:cNvPicPr>
            <a:picLocks noChangeAspect="1"/>
          </p:cNvPicPr>
          <p:nvPr/>
        </p:nvPicPr>
        <p:blipFill>
          <a:blip r:embed="rId4"/>
          <a:stretch>
            <a:fillRect/>
          </a:stretch>
        </p:blipFill>
        <p:spPr>
          <a:xfrm>
            <a:off x="3130871" y="1547314"/>
            <a:ext cx="3366025" cy="2307051"/>
          </a:xfrm>
          <a:prstGeom prst="rect">
            <a:avLst/>
          </a:prstGeom>
        </p:spPr>
      </p:pic>
      <p:sp>
        <p:nvSpPr>
          <p:cNvPr id="4" name="Slide Number Placeholder 3">
            <a:extLst>
              <a:ext uri="{FF2B5EF4-FFF2-40B4-BE49-F238E27FC236}">
                <a16:creationId xmlns:a16="http://schemas.microsoft.com/office/drawing/2014/main" id="{1A8EF710-43D6-37E8-69FD-98532C72A736}"/>
              </a:ext>
            </a:extLst>
          </p:cNvPr>
          <p:cNvSpPr>
            <a:spLocks noGrp="1"/>
          </p:cNvSpPr>
          <p:nvPr>
            <p:ph type="sldNum" sz="quarter" idx="7"/>
          </p:nvPr>
        </p:nvSpPr>
        <p:spPr/>
        <p:txBody>
          <a:bodyPr/>
          <a:lstStyle/>
          <a:p>
            <a:fld id="{B6F15528-21DE-4FAA-801E-634DDDAF4B2B}" type="slidenum">
              <a:rPr lang="en-US" smtClean="0"/>
              <a:t>45</a:t>
            </a:fld>
            <a:endParaRPr lang="en-US"/>
          </a:p>
        </p:txBody>
      </p:sp>
      <p:sp>
        <p:nvSpPr>
          <p:cNvPr id="2" name="TextBox 1">
            <a:extLst>
              <a:ext uri="{FF2B5EF4-FFF2-40B4-BE49-F238E27FC236}">
                <a16:creationId xmlns:a16="http://schemas.microsoft.com/office/drawing/2014/main" id="{8310CA15-C4B1-E465-EC8E-46C2782463D0}"/>
              </a:ext>
            </a:extLst>
          </p:cNvPr>
          <p:cNvSpPr txBox="1"/>
          <p:nvPr/>
        </p:nvSpPr>
        <p:spPr>
          <a:xfrm>
            <a:off x="10375071" y="2021304"/>
            <a:ext cx="809837" cy="307777"/>
          </a:xfrm>
          <a:prstGeom prst="rect">
            <a:avLst/>
          </a:prstGeom>
          <a:noFill/>
        </p:spPr>
        <p:txBody>
          <a:bodyPr wrap="none" rtlCol="0">
            <a:spAutoFit/>
          </a:bodyPr>
          <a:lstStyle/>
          <a:p>
            <a:r>
              <a:rPr lang="en-IN" sz="1400" dirty="0">
                <a:solidFill>
                  <a:srgbClr val="FF0000"/>
                </a:solidFill>
                <a:latin typeface="Bahnschrift" panose="020B0502040204020203" pitchFamily="34" charset="0"/>
              </a:rPr>
              <a:t>No Post</a:t>
            </a:r>
          </a:p>
        </p:txBody>
      </p:sp>
    </p:spTree>
    <p:extLst>
      <p:ext uri="{BB962C8B-B14F-4D97-AF65-F5344CB8AC3E}">
        <p14:creationId xmlns:p14="http://schemas.microsoft.com/office/powerpoint/2010/main" val="2190862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054227"/>
            <a:ext cx="12223526" cy="2800767"/>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Section 2.3: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All Leaders Weekly Comparative Analysis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D356AC4A-7315-6604-1A03-08BD5DE822B4}"/>
              </a:ext>
            </a:extLst>
          </p:cNvPr>
          <p:cNvSpPr>
            <a:spLocks noGrp="1"/>
          </p:cNvSpPr>
          <p:nvPr>
            <p:ph type="sldNum" sz="quarter" idx="7"/>
          </p:nvPr>
        </p:nvSpPr>
        <p:spPr/>
        <p:txBody>
          <a:bodyPr/>
          <a:lstStyle/>
          <a:p>
            <a:fld id="{B6F15528-21DE-4FAA-801E-634DDDAF4B2B}" type="slidenum">
              <a:rPr lang="en-US" smtClean="0"/>
              <a:t>46</a:t>
            </a:fld>
            <a:endParaRPr lang="en-US"/>
          </a:p>
        </p:txBody>
      </p:sp>
    </p:spTree>
    <p:extLst>
      <p:ext uri="{BB962C8B-B14F-4D97-AF65-F5344CB8AC3E}">
        <p14:creationId xmlns:p14="http://schemas.microsoft.com/office/powerpoint/2010/main" val="3398736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Facebook (All Leaders)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CD25EBD2-205D-674F-3CCE-F6893F9FD2B1}"/>
              </a:ext>
            </a:extLst>
          </p:cNvPr>
          <p:cNvSpPr>
            <a:spLocks noGrp="1"/>
          </p:cNvSpPr>
          <p:nvPr>
            <p:ph type="sldNum" sz="quarter" idx="7"/>
          </p:nvPr>
        </p:nvSpPr>
        <p:spPr/>
        <p:txBody>
          <a:bodyPr/>
          <a:lstStyle/>
          <a:p>
            <a:fld id="{B6F15528-21DE-4FAA-801E-634DDDAF4B2B}" type="slidenum">
              <a:rPr lang="en-US" smtClean="0"/>
              <a:t>47</a:t>
            </a:fld>
            <a:endParaRPr lang="en-US"/>
          </a:p>
        </p:txBody>
      </p:sp>
    </p:spTree>
    <p:extLst>
      <p:ext uri="{BB962C8B-B14F-4D97-AF65-F5344CB8AC3E}">
        <p14:creationId xmlns:p14="http://schemas.microsoft.com/office/powerpoint/2010/main" val="2102730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A06D95-731F-1B5F-6F4E-849C0A226B8C}"/>
              </a:ext>
            </a:extLst>
          </p:cNvPr>
          <p:cNvSpPr txBox="1"/>
          <p:nvPr/>
        </p:nvSpPr>
        <p:spPr>
          <a:xfrm>
            <a:off x="1574503" y="1119171"/>
            <a:ext cx="1594800" cy="252000"/>
          </a:xfrm>
          <a:prstGeom prst="rect">
            <a:avLst/>
          </a:prstGeom>
          <a:noFill/>
        </p:spPr>
        <p:txBody>
          <a:bodyPr wrap="none" rtlCol="0">
            <a:spAutoFit/>
          </a:bodyPr>
          <a:lstStyle/>
          <a:p>
            <a:r>
              <a:rPr lang="en-IN" sz="1200" b="1" dirty="0">
                <a:latin typeface="Bahnschrift" panose="020B0502040204020203" pitchFamily="34" charset="0"/>
              </a:rPr>
              <a:t>Total Follower</a:t>
            </a:r>
          </a:p>
        </p:txBody>
      </p:sp>
      <p:sp>
        <p:nvSpPr>
          <p:cNvPr id="9" name="TextBox 8">
            <a:extLst>
              <a:ext uri="{FF2B5EF4-FFF2-40B4-BE49-F238E27FC236}">
                <a16:creationId xmlns:a16="http://schemas.microsoft.com/office/drawing/2014/main" id="{2392DDCA-DEFC-8E1C-08D9-CB5E616D6619}"/>
              </a:ext>
            </a:extLst>
          </p:cNvPr>
          <p:cNvSpPr txBox="1"/>
          <p:nvPr/>
        </p:nvSpPr>
        <p:spPr>
          <a:xfrm>
            <a:off x="3350621" y="1119171"/>
            <a:ext cx="1594800" cy="252000"/>
          </a:xfrm>
          <a:prstGeom prst="rect">
            <a:avLst/>
          </a:prstGeom>
          <a:noFill/>
        </p:spPr>
        <p:txBody>
          <a:bodyPr wrap="none" rtlCol="0">
            <a:spAutoFit/>
          </a:bodyPr>
          <a:lstStyle/>
          <a:p>
            <a:r>
              <a:rPr lang="en-IN" sz="1200" b="1" dirty="0">
                <a:latin typeface="Bahnschrift" panose="020B0502040204020203" pitchFamily="34" charset="0"/>
              </a:rPr>
              <a:t>Follower Growth</a:t>
            </a:r>
          </a:p>
        </p:txBody>
      </p:sp>
      <p:sp>
        <p:nvSpPr>
          <p:cNvPr id="22" name="TextBox 21">
            <a:extLst>
              <a:ext uri="{FF2B5EF4-FFF2-40B4-BE49-F238E27FC236}">
                <a16:creationId xmlns:a16="http://schemas.microsoft.com/office/drawing/2014/main" id="{326108AA-6E6E-60BB-56F8-49D60B14F45B}"/>
              </a:ext>
            </a:extLst>
          </p:cNvPr>
          <p:cNvSpPr txBox="1"/>
          <p:nvPr/>
        </p:nvSpPr>
        <p:spPr>
          <a:xfrm>
            <a:off x="5126739" y="1119171"/>
            <a:ext cx="1594800" cy="252000"/>
          </a:xfrm>
          <a:prstGeom prst="rect">
            <a:avLst/>
          </a:prstGeom>
          <a:noFill/>
        </p:spPr>
        <p:txBody>
          <a:bodyPr wrap="none" rtlCol="0">
            <a:spAutoFit/>
          </a:bodyPr>
          <a:lstStyle/>
          <a:p>
            <a:r>
              <a:rPr lang="en-IN" sz="1200" b="1" dirty="0">
                <a:latin typeface="Bahnschrift" panose="020B0502040204020203" pitchFamily="34" charset="0"/>
              </a:rPr>
              <a:t>Count of Active Days</a:t>
            </a:r>
          </a:p>
        </p:txBody>
      </p:sp>
      <p:sp>
        <p:nvSpPr>
          <p:cNvPr id="24" name="TextBox 23">
            <a:extLst>
              <a:ext uri="{FF2B5EF4-FFF2-40B4-BE49-F238E27FC236}">
                <a16:creationId xmlns:a16="http://schemas.microsoft.com/office/drawing/2014/main" id="{B737094D-6A7B-734E-9518-8E818D366161}"/>
              </a:ext>
            </a:extLst>
          </p:cNvPr>
          <p:cNvSpPr txBox="1"/>
          <p:nvPr/>
        </p:nvSpPr>
        <p:spPr>
          <a:xfrm>
            <a:off x="6902857" y="1119171"/>
            <a:ext cx="1594800" cy="252000"/>
          </a:xfrm>
          <a:prstGeom prst="rect">
            <a:avLst/>
          </a:prstGeom>
          <a:noFill/>
        </p:spPr>
        <p:txBody>
          <a:bodyPr wrap="none" rtlCol="0">
            <a:spAutoFit/>
          </a:bodyPr>
          <a:lstStyle/>
          <a:p>
            <a:r>
              <a:rPr lang="en-IN" sz="1200" b="1" dirty="0">
                <a:latin typeface="Bahnschrift" panose="020B0502040204020203" pitchFamily="34" charset="0"/>
              </a:rPr>
              <a:t>Active Days Growth</a:t>
            </a:r>
          </a:p>
        </p:txBody>
      </p:sp>
      <p:sp>
        <p:nvSpPr>
          <p:cNvPr id="26" name="TextBox 25">
            <a:extLst>
              <a:ext uri="{FF2B5EF4-FFF2-40B4-BE49-F238E27FC236}">
                <a16:creationId xmlns:a16="http://schemas.microsoft.com/office/drawing/2014/main" id="{F1A67F03-F206-F6A2-6895-87AE5583DA75}"/>
              </a:ext>
            </a:extLst>
          </p:cNvPr>
          <p:cNvSpPr txBox="1"/>
          <p:nvPr/>
        </p:nvSpPr>
        <p:spPr>
          <a:xfrm>
            <a:off x="8678975" y="1119171"/>
            <a:ext cx="1594800" cy="252000"/>
          </a:xfrm>
          <a:prstGeom prst="rect">
            <a:avLst/>
          </a:prstGeom>
          <a:noFill/>
        </p:spPr>
        <p:txBody>
          <a:bodyPr wrap="none" rtlCol="0">
            <a:spAutoFit/>
          </a:bodyPr>
          <a:lstStyle/>
          <a:p>
            <a:r>
              <a:rPr lang="en-IN" sz="1200" b="1" dirty="0">
                <a:latin typeface="Bahnschrift" panose="020B0502040204020203" pitchFamily="34" charset="0"/>
              </a:rPr>
              <a:t>Total Post</a:t>
            </a:r>
          </a:p>
        </p:txBody>
      </p:sp>
      <p:sp>
        <p:nvSpPr>
          <p:cNvPr id="28" name="TextBox 27">
            <a:extLst>
              <a:ext uri="{FF2B5EF4-FFF2-40B4-BE49-F238E27FC236}">
                <a16:creationId xmlns:a16="http://schemas.microsoft.com/office/drawing/2014/main" id="{8C7912B7-7BB1-3BAD-4ED2-B90AAE60586D}"/>
              </a:ext>
            </a:extLst>
          </p:cNvPr>
          <p:cNvSpPr txBox="1"/>
          <p:nvPr/>
        </p:nvSpPr>
        <p:spPr>
          <a:xfrm>
            <a:off x="10455094" y="1119171"/>
            <a:ext cx="1594800" cy="252000"/>
          </a:xfrm>
          <a:prstGeom prst="rect">
            <a:avLst/>
          </a:prstGeom>
          <a:noFill/>
        </p:spPr>
        <p:txBody>
          <a:bodyPr wrap="none" rtlCol="0">
            <a:spAutoFit/>
          </a:bodyPr>
          <a:lstStyle/>
          <a:p>
            <a:r>
              <a:rPr lang="en-IN" sz="1200" b="1" dirty="0">
                <a:latin typeface="Bahnschrift" panose="020B0502040204020203" pitchFamily="34" charset="0"/>
              </a:rPr>
              <a:t>Total Post Growth</a:t>
            </a:r>
          </a:p>
        </p:txBody>
      </p:sp>
      <p:sp>
        <p:nvSpPr>
          <p:cNvPr id="11" name="object 3">
            <a:extLst>
              <a:ext uri="{FF2B5EF4-FFF2-40B4-BE49-F238E27FC236}">
                <a16:creationId xmlns:a16="http://schemas.microsoft.com/office/drawing/2014/main" id="{320873FC-B96D-74A4-3A86-1464457F59ED}"/>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lgn="ctr">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Followers and Activity Weekly Performance</a:t>
            </a:r>
          </a:p>
        </p:txBody>
      </p:sp>
      <p:sp>
        <p:nvSpPr>
          <p:cNvPr id="12" name="Rectangle 11">
            <a:extLst>
              <a:ext uri="{FF2B5EF4-FFF2-40B4-BE49-F238E27FC236}">
                <a16:creationId xmlns:a16="http://schemas.microsoft.com/office/drawing/2014/main" id="{AFF74367-C1B8-2446-3328-28C301712EB1}"/>
              </a:ext>
            </a:extLst>
          </p:cNvPr>
          <p:cNvSpPr/>
          <p:nvPr/>
        </p:nvSpPr>
        <p:spPr>
          <a:xfrm>
            <a:off x="223321" y="255059"/>
            <a:ext cx="666000" cy="666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42" name="Group 41">
            <a:extLst>
              <a:ext uri="{FF2B5EF4-FFF2-40B4-BE49-F238E27FC236}">
                <a16:creationId xmlns:a16="http://schemas.microsoft.com/office/drawing/2014/main" id="{A630D570-22DC-7AE5-5B21-22871810237D}"/>
              </a:ext>
            </a:extLst>
          </p:cNvPr>
          <p:cNvGrpSpPr/>
          <p:nvPr/>
        </p:nvGrpSpPr>
        <p:grpSpPr>
          <a:xfrm>
            <a:off x="372765" y="6559533"/>
            <a:ext cx="2664000" cy="180000"/>
            <a:chOff x="8443328" y="6522899"/>
            <a:chExt cx="3380445" cy="246221"/>
          </a:xfrm>
        </p:grpSpPr>
        <p:pic>
          <p:nvPicPr>
            <p:cNvPr id="5" name="Picture 4" descr="legend-West Bengal.png"/>
            <p:cNvPicPr>
              <a:picLocks noChangeAspect="1"/>
            </p:cNvPicPr>
            <p:nvPr/>
          </p:nvPicPr>
          <p:blipFill rotWithShape="1">
            <a:blip r:embed="rId3"/>
            <a:srcRect l="10485" t="8807"/>
            <a:stretch/>
          </p:blipFill>
          <p:spPr>
            <a:xfrm>
              <a:off x="8443328" y="6522899"/>
              <a:ext cx="3380445" cy="246221"/>
            </a:xfrm>
            <a:prstGeom prst="rect">
              <a:avLst/>
            </a:prstGeom>
          </p:spPr>
        </p:pic>
        <p:sp>
          <p:nvSpPr>
            <p:cNvPr id="41" name="Oval 40">
              <a:extLst>
                <a:ext uri="{FF2B5EF4-FFF2-40B4-BE49-F238E27FC236}">
                  <a16:creationId xmlns:a16="http://schemas.microsoft.com/office/drawing/2014/main" id="{83A8A51C-2065-EEB0-78A4-0CC840E8286F}"/>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0CC5A3CE-3DFB-57E2-F938-FCFB5AA409DD}"/>
              </a:ext>
            </a:extLst>
          </p:cNvPr>
          <p:cNvSpPr>
            <a:spLocks noGrp="1"/>
          </p:cNvSpPr>
          <p:nvPr>
            <p:ph type="sldNum" sz="quarter" idx="7"/>
          </p:nvPr>
        </p:nvSpPr>
        <p:spPr/>
        <p:txBody>
          <a:bodyPr/>
          <a:lstStyle/>
          <a:p>
            <a:fld id="{B6F15528-21DE-4FAA-801E-634DDDAF4B2B}" type="slidenum">
              <a:rPr lang="en-US" smtClean="0"/>
              <a:t>48</a:t>
            </a:fld>
            <a:endParaRPr lang="en-US"/>
          </a:p>
        </p:txBody>
      </p:sp>
      <p:sp>
        <p:nvSpPr>
          <p:cNvPr id="2" name="TextBox 1">
            <a:extLst>
              <a:ext uri="{FF2B5EF4-FFF2-40B4-BE49-F238E27FC236}">
                <a16:creationId xmlns:a16="http://schemas.microsoft.com/office/drawing/2014/main" id="{115B5223-D357-9717-6D76-4727E3659FDA}"/>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1D775D70-AADD-2FCD-2968-DF18209297C7}"/>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6452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2ADC60AD-88FE-EEAF-C8D1-AC4CE7894203}"/>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Activity and Views Weekly Performance</a:t>
            </a:r>
          </a:p>
        </p:txBody>
      </p:sp>
      <p:sp>
        <p:nvSpPr>
          <p:cNvPr id="14" name="Rectangle 13">
            <a:extLst>
              <a:ext uri="{FF2B5EF4-FFF2-40B4-BE49-F238E27FC236}">
                <a16:creationId xmlns:a16="http://schemas.microsoft.com/office/drawing/2014/main" id="{E0378EF2-0FD2-D9E9-8F85-F54F64E12370}"/>
              </a:ext>
            </a:extLst>
          </p:cNvPr>
          <p:cNvSpPr/>
          <p:nvPr/>
        </p:nvSpPr>
        <p:spPr>
          <a:xfrm>
            <a:off x="223321" y="255059"/>
            <a:ext cx="666000" cy="666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23" name="Picture 22">
            <a:extLst>
              <a:ext uri="{FF2B5EF4-FFF2-40B4-BE49-F238E27FC236}">
                <a16:creationId xmlns:a16="http://schemas.microsoft.com/office/drawing/2014/main" id="{D7466F70-2892-A2D1-B3BE-6A60B6BE19EF}"/>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8524800" y="10278000"/>
            <a:ext cx="1818000" cy="4881600"/>
          </a:xfrm>
          <a:prstGeom prst="rect">
            <a:avLst/>
          </a:prstGeom>
        </p:spPr>
      </p:pic>
      <p:grpSp>
        <p:nvGrpSpPr>
          <p:cNvPr id="42" name="Group 41">
            <a:extLst>
              <a:ext uri="{FF2B5EF4-FFF2-40B4-BE49-F238E27FC236}">
                <a16:creationId xmlns:a16="http://schemas.microsoft.com/office/drawing/2014/main" id="{1F5CC968-F117-522F-74E8-11482083FDF3}"/>
              </a:ext>
            </a:extLst>
          </p:cNvPr>
          <p:cNvGrpSpPr/>
          <p:nvPr/>
        </p:nvGrpSpPr>
        <p:grpSpPr>
          <a:xfrm>
            <a:off x="372765" y="6559533"/>
            <a:ext cx="2664000" cy="180000"/>
            <a:chOff x="8443328" y="6522899"/>
            <a:chExt cx="3380445" cy="246221"/>
          </a:xfrm>
        </p:grpSpPr>
        <p:pic>
          <p:nvPicPr>
            <p:cNvPr id="43" name="Picture 42" descr="legend-West Bengal.png">
              <a:extLst>
                <a:ext uri="{FF2B5EF4-FFF2-40B4-BE49-F238E27FC236}">
                  <a16:creationId xmlns:a16="http://schemas.microsoft.com/office/drawing/2014/main" id="{1780442B-2A77-0AFE-8E10-EB6CC326B69D}"/>
                </a:ext>
              </a:extLst>
            </p:cNvPr>
            <p:cNvPicPr>
              <a:picLocks noChangeAspect="1"/>
            </p:cNvPicPr>
            <p:nvPr/>
          </p:nvPicPr>
          <p:blipFill rotWithShape="1">
            <a:blip r:embed="rId4"/>
            <a:srcRect l="10485" t="8807"/>
            <a:stretch/>
          </p:blipFill>
          <p:spPr>
            <a:xfrm>
              <a:off x="8443328" y="6522899"/>
              <a:ext cx="3380445" cy="246221"/>
            </a:xfrm>
            <a:prstGeom prst="rect">
              <a:avLst/>
            </a:prstGeom>
          </p:spPr>
        </p:pic>
        <p:sp>
          <p:nvSpPr>
            <p:cNvPr id="44" name="Oval 43">
              <a:extLst>
                <a:ext uri="{FF2B5EF4-FFF2-40B4-BE49-F238E27FC236}">
                  <a16:creationId xmlns:a16="http://schemas.microsoft.com/office/drawing/2014/main" id="{B84F25E5-30A6-3EBC-35EC-187361F95F50}"/>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5" name="Group 44">
            <a:extLst>
              <a:ext uri="{FF2B5EF4-FFF2-40B4-BE49-F238E27FC236}">
                <a16:creationId xmlns:a16="http://schemas.microsoft.com/office/drawing/2014/main" id="{B3486238-09E1-9714-0078-FA5F44859F70}"/>
              </a:ext>
            </a:extLst>
          </p:cNvPr>
          <p:cNvGrpSpPr/>
          <p:nvPr/>
        </p:nvGrpSpPr>
        <p:grpSpPr>
          <a:xfrm>
            <a:off x="3510695" y="6516215"/>
            <a:ext cx="2571538" cy="276999"/>
            <a:chOff x="3109645" y="6516215"/>
            <a:chExt cx="2571538" cy="276999"/>
          </a:xfrm>
        </p:grpSpPr>
        <p:sp>
          <p:nvSpPr>
            <p:cNvPr id="46" name="TextBox 45">
              <a:extLst>
                <a:ext uri="{FF2B5EF4-FFF2-40B4-BE49-F238E27FC236}">
                  <a16:creationId xmlns:a16="http://schemas.microsoft.com/office/drawing/2014/main" id="{FADC544B-0B6E-6030-AE1E-AAD500875AD1}"/>
                </a:ext>
              </a:extLst>
            </p:cNvPr>
            <p:cNvSpPr txBox="1"/>
            <p:nvPr/>
          </p:nvSpPr>
          <p:spPr>
            <a:xfrm>
              <a:off x="3109645" y="6516215"/>
              <a:ext cx="2571538" cy="276999"/>
            </a:xfrm>
            <a:prstGeom prst="rect">
              <a:avLst/>
            </a:prstGeom>
            <a:noFill/>
          </p:spPr>
          <p:txBody>
            <a:bodyPr wrap="none" rtlCol="0">
              <a:spAutoFit/>
            </a:bodyPr>
            <a:lstStyle/>
            <a:p>
              <a:r>
                <a:rPr lang="en-IN" sz="1200" dirty="0">
                  <a:latin typeface="Bahnschrift" panose="020B0502040204020203" pitchFamily="34" charset="0"/>
                </a:rPr>
                <a:t>   Link      Photo      Status     Video </a:t>
              </a:r>
            </a:p>
          </p:txBody>
        </p:sp>
        <p:sp>
          <p:nvSpPr>
            <p:cNvPr id="47" name="Oval 46">
              <a:extLst>
                <a:ext uri="{FF2B5EF4-FFF2-40B4-BE49-F238E27FC236}">
                  <a16:creationId xmlns:a16="http://schemas.microsoft.com/office/drawing/2014/main" id="{BA044451-4513-FEDB-2DA4-ECA63C3066C7}"/>
                </a:ext>
              </a:extLst>
            </p:cNvPr>
            <p:cNvSpPr/>
            <p:nvPr/>
          </p:nvSpPr>
          <p:spPr>
            <a:xfrm>
              <a:off x="3109645" y="6575390"/>
              <a:ext cx="144000" cy="144000"/>
            </a:xfrm>
            <a:prstGeom prst="ellipse">
              <a:avLst/>
            </a:prstGeom>
            <a:solidFill>
              <a:srgbClr val="E55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1142E1ED-C65C-68B4-4D07-AB67322D90D5}"/>
                </a:ext>
              </a:extLst>
            </p:cNvPr>
            <p:cNvSpPr/>
            <p:nvPr/>
          </p:nvSpPr>
          <p:spPr>
            <a:xfrm>
              <a:off x="3696867" y="6582714"/>
              <a:ext cx="144000" cy="144000"/>
            </a:xfrm>
            <a:prstGeom prst="ellipse">
              <a:avLst/>
            </a:prstGeom>
            <a:solidFill>
              <a:srgbClr val="15C5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353F9661-E680-5090-F95F-CA1D28FBE777}"/>
                </a:ext>
              </a:extLst>
            </p:cNvPr>
            <p:cNvSpPr/>
            <p:nvPr/>
          </p:nvSpPr>
          <p:spPr>
            <a:xfrm>
              <a:off x="4312800" y="6575392"/>
              <a:ext cx="144000" cy="144000"/>
            </a:xfrm>
            <a:prstGeom prst="ellipse">
              <a:avLst/>
            </a:prstGeom>
            <a:solidFill>
              <a:srgbClr val="4BD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B01E1B0E-D389-BBA2-7564-B7AFBE93A844}"/>
                </a:ext>
              </a:extLst>
            </p:cNvPr>
            <p:cNvSpPr/>
            <p:nvPr/>
          </p:nvSpPr>
          <p:spPr>
            <a:xfrm>
              <a:off x="4994586" y="6583414"/>
              <a:ext cx="144000" cy="144000"/>
            </a:xfrm>
            <a:prstGeom prst="ellipse">
              <a:avLst/>
            </a:prstGeom>
            <a:solidFill>
              <a:srgbClr val="7C3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011BD568-67B8-6188-AB6C-9365B8E7EA77}"/>
              </a:ext>
            </a:extLst>
          </p:cNvPr>
          <p:cNvSpPr>
            <a:spLocks noGrp="1"/>
          </p:cNvSpPr>
          <p:nvPr>
            <p:ph type="sldNum" sz="quarter" idx="7"/>
          </p:nvPr>
        </p:nvSpPr>
        <p:spPr/>
        <p:txBody>
          <a:bodyPr/>
          <a:lstStyle/>
          <a:p>
            <a:fld id="{B6F15528-21DE-4FAA-801E-634DDDAF4B2B}" type="slidenum">
              <a:rPr lang="en-US" smtClean="0"/>
              <a:t>49</a:t>
            </a:fld>
            <a:endParaRPr lang="en-US"/>
          </a:p>
        </p:txBody>
      </p:sp>
      <p:sp>
        <p:nvSpPr>
          <p:cNvPr id="12" name="TextBox 11">
            <a:extLst>
              <a:ext uri="{FF2B5EF4-FFF2-40B4-BE49-F238E27FC236}">
                <a16:creationId xmlns:a16="http://schemas.microsoft.com/office/drawing/2014/main" id="{49A33C89-28AC-5F2D-C602-A3AAA709C39F}"/>
              </a:ext>
            </a:extLst>
          </p:cNvPr>
          <p:cNvSpPr txBox="1"/>
          <p:nvPr/>
        </p:nvSpPr>
        <p:spPr>
          <a:xfrm>
            <a:off x="1574503" y="1119171"/>
            <a:ext cx="1438214" cy="276999"/>
          </a:xfrm>
          <a:prstGeom prst="rect">
            <a:avLst/>
          </a:prstGeom>
          <a:noFill/>
        </p:spPr>
        <p:txBody>
          <a:bodyPr wrap="none" rtlCol="0">
            <a:spAutoFit/>
          </a:bodyPr>
          <a:lstStyle/>
          <a:p>
            <a:r>
              <a:rPr lang="en-IN" sz="1200" b="1" dirty="0">
                <a:latin typeface="Bahnschrift" panose="020B0502040204020203" pitchFamily="34" charset="0"/>
              </a:rPr>
              <a:t>Avg. Post Per Day </a:t>
            </a:r>
          </a:p>
        </p:txBody>
      </p:sp>
      <p:sp>
        <p:nvSpPr>
          <p:cNvPr id="19" name="TextBox 18">
            <a:extLst>
              <a:ext uri="{FF2B5EF4-FFF2-40B4-BE49-F238E27FC236}">
                <a16:creationId xmlns:a16="http://schemas.microsoft.com/office/drawing/2014/main" id="{36793740-DF58-2144-4C1B-14153F0E2E31}"/>
              </a:ext>
            </a:extLst>
          </p:cNvPr>
          <p:cNvSpPr txBox="1"/>
          <p:nvPr/>
        </p:nvSpPr>
        <p:spPr>
          <a:xfrm>
            <a:off x="5344015" y="1119171"/>
            <a:ext cx="1010213" cy="276999"/>
          </a:xfrm>
          <a:prstGeom prst="rect">
            <a:avLst/>
          </a:prstGeom>
          <a:noFill/>
        </p:spPr>
        <p:txBody>
          <a:bodyPr wrap="none" rtlCol="0">
            <a:spAutoFit/>
          </a:bodyPr>
          <a:lstStyle/>
          <a:p>
            <a:r>
              <a:rPr lang="en-IN" sz="1200" b="1" dirty="0">
                <a:latin typeface="Bahnschrift" panose="020B0502040204020203" pitchFamily="34" charset="0"/>
              </a:rPr>
              <a:t>Type of Post</a:t>
            </a:r>
          </a:p>
        </p:txBody>
      </p:sp>
      <p:sp>
        <p:nvSpPr>
          <p:cNvPr id="20" name="TextBox 19">
            <a:extLst>
              <a:ext uri="{FF2B5EF4-FFF2-40B4-BE49-F238E27FC236}">
                <a16:creationId xmlns:a16="http://schemas.microsoft.com/office/drawing/2014/main" id="{3AE6EEF2-D38B-1EB5-2FEC-53E9642A8E5C}"/>
              </a:ext>
            </a:extLst>
          </p:cNvPr>
          <p:cNvSpPr txBox="1"/>
          <p:nvPr/>
        </p:nvSpPr>
        <p:spPr>
          <a:xfrm>
            <a:off x="6902857" y="1119171"/>
            <a:ext cx="1343638" cy="276999"/>
          </a:xfrm>
          <a:prstGeom prst="rect">
            <a:avLst/>
          </a:prstGeom>
          <a:noFill/>
        </p:spPr>
        <p:txBody>
          <a:bodyPr wrap="none" rtlCol="0">
            <a:spAutoFit/>
          </a:bodyPr>
          <a:lstStyle/>
          <a:p>
            <a:r>
              <a:rPr lang="en-IN" sz="1200" b="1" dirty="0">
                <a:latin typeface="Bahnschrift" panose="020B0502040204020203" pitchFamily="34" charset="0"/>
              </a:rPr>
              <a:t>Avg. Video Views</a:t>
            </a:r>
          </a:p>
        </p:txBody>
      </p:sp>
      <p:sp>
        <p:nvSpPr>
          <p:cNvPr id="21" name="TextBox 20">
            <a:extLst>
              <a:ext uri="{FF2B5EF4-FFF2-40B4-BE49-F238E27FC236}">
                <a16:creationId xmlns:a16="http://schemas.microsoft.com/office/drawing/2014/main" id="{D3AD8D12-849F-EB6C-13C1-943025B7138F}"/>
              </a:ext>
            </a:extLst>
          </p:cNvPr>
          <p:cNvSpPr txBox="1"/>
          <p:nvPr/>
        </p:nvSpPr>
        <p:spPr>
          <a:xfrm>
            <a:off x="8678975" y="1119171"/>
            <a:ext cx="1885453" cy="276999"/>
          </a:xfrm>
          <a:prstGeom prst="rect">
            <a:avLst/>
          </a:prstGeom>
          <a:noFill/>
        </p:spPr>
        <p:txBody>
          <a:bodyPr wrap="none" rtlCol="0">
            <a:spAutoFit/>
          </a:bodyPr>
          <a:lstStyle/>
          <a:p>
            <a:r>
              <a:rPr lang="en-IN" sz="1200" b="1" dirty="0">
                <a:latin typeface="Bahnschrift" panose="020B0502040204020203" pitchFamily="34" charset="0"/>
              </a:rPr>
              <a:t>Avg. Video Views Growth</a:t>
            </a:r>
          </a:p>
        </p:txBody>
      </p:sp>
      <p:sp>
        <p:nvSpPr>
          <p:cNvPr id="24" name="TextBox 23">
            <a:extLst>
              <a:ext uri="{FF2B5EF4-FFF2-40B4-BE49-F238E27FC236}">
                <a16:creationId xmlns:a16="http://schemas.microsoft.com/office/drawing/2014/main" id="{52F3F3FA-5EA3-5020-7433-1378D564CAF5}"/>
              </a:ext>
            </a:extLst>
          </p:cNvPr>
          <p:cNvSpPr txBox="1"/>
          <p:nvPr/>
        </p:nvSpPr>
        <p:spPr>
          <a:xfrm>
            <a:off x="3033752" y="1119171"/>
            <a:ext cx="1938351" cy="276999"/>
          </a:xfrm>
          <a:prstGeom prst="rect">
            <a:avLst/>
          </a:prstGeom>
          <a:noFill/>
        </p:spPr>
        <p:txBody>
          <a:bodyPr wrap="none" rtlCol="0">
            <a:spAutoFit/>
          </a:bodyPr>
          <a:lstStyle/>
          <a:p>
            <a:r>
              <a:rPr lang="en-IN" sz="1200" b="1" dirty="0">
                <a:latin typeface="Bahnschrift" panose="020B0502040204020203" pitchFamily="34" charset="0"/>
              </a:rPr>
              <a:t>Avg. Post Per Day Growth</a:t>
            </a:r>
          </a:p>
        </p:txBody>
      </p:sp>
      <p:sp>
        <p:nvSpPr>
          <p:cNvPr id="2" name="TextBox 1">
            <a:extLst>
              <a:ext uri="{FF2B5EF4-FFF2-40B4-BE49-F238E27FC236}">
                <a16:creationId xmlns:a16="http://schemas.microsoft.com/office/drawing/2014/main" id="{F8BEBFF4-CC4F-2577-DBB4-306AD957D439}"/>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079DD9AF-FCA9-8757-1409-68ACF00DE8BC}"/>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2274948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056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A06D95-731F-1B5F-6F4E-849C0A226B8C}"/>
              </a:ext>
            </a:extLst>
          </p:cNvPr>
          <p:cNvSpPr txBox="1"/>
          <p:nvPr/>
        </p:nvSpPr>
        <p:spPr>
          <a:xfrm>
            <a:off x="1535836" y="1088595"/>
            <a:ext cx="1918800" cy="276999"/>
          </a:xfrm>
          <a:prstGeom prst="rect">
            <a:avLst/>
          </a:prstGeom>
          <a:noFill/>
        </p:spPr>
        <p:txBody>
          <a:bodyPr wrap="none" rtlCol="0">
            <a:spAutoFit/>
          </a:bodyPr>
          <a:lstStyle/>
          <a:p>
            <a:r>
              <a:rPr lang="en-IN" sz="1200" b="1" dirty="0">
                <a:latin typeface="Bahnschrift" panose="020B0502040204020203" pitchFamily="34" charset="0"/>
              </a:rPr>
              <a:t>Total Engagement</a:t>
            </a:r>
          </a:p>
        </p:txBody>
      </p:sp>
      <p:sp>
        <p:nvSpPr>
          <p:cNvPr id="13" name="TextBox 12">
            <a:extLst>
              <a:ext uri="{FF2B5EF4-FFF2-40B4-BE49-F238E27FC236}">
                <a16:creationId xmlns:a16="http://schemas.microsoft.com/office/drawing/2014/main" id="{FAEC4C1A-3F40-DC26-AE83-789AE4D891D6}"/>
              </a:ext>
            </a:extLst>
          </p:cNvPr>
          <p:cNvSpPr txBox="1"/>
          <p:nvPr/>
        </p:nvSpPr>
        <p:spPr>
          <a:xfrm>
            <a:off x="5052556" y="1088595"/>
            <a:ext cx="1918800" cy="276999"/>
          </a:xfrm>
          <a:prstGeom prst="rect">
            <a:avLst/>
          </a:prstGeom>
          <a:noFill/>
        </p:spPr>
        <p:txBody>
          <a:bodyPr wrap="none" rtlCol="0">
            <a:spAutoFit/>
          </a:bodyPr>
          <a:lstStyle/>
          <a:p>
            <a:r>
              <a:rPr lang="en-IN" sz="1200" b="1" dirty="0">
                <a:latin typeface="Bahnschrift" panose="020B0502040204020203" pitchFamily="34" charset="0"/>
              </a:rPr>
              <a:t>Avg. Engagement</a:t>
            </a:r>
          </a:p>
        </p:txBody>
      </p:sp>
      <p:sp>
        <p:nvSpPr>
          <p:cNvPr id="17" name="TextBox 16">
            <a:extLst>
              <a:ext uri="{FF2B5EF4-FFF2-40B4-BE49-F238E27FC236}">
                <a16:creationId xmlns:a16="http://schemas.microsoft.com/office/drawing/2014/main" id="{5A98D3D4-F14D-ABCD-64CF-800C28DEBF52}"/>
              </a:ext>
            </a:extLst>
          </p:cNvPr>
          <p:cNvSpPr txBox="1"/>
          <p:nvPr/>
        </p:nvSpPr>
        <p:spPr>
          <a:xfrm>
            <a:off x="8569276" y="1088595"/>
            <a:ext cx="1918800" cy="276999"/>
          </a:xfrm>
          <a:prstGeom prst="rect">
            <a:avLst/>
          </a:prstGeom>
          <a:noFill/>
        </p:spPr>
        <p:txBody>
          <a:bodyPr wrap="none" rtlCol="0">
            <a:spAutoFit/>
          </a:bodyPr>
          <a:lstStyle/>
          <a:p>
            <a:r>
              <a:rPr lang="en-IN" sz="1200" b="1" dirty="0">
                <a:latin typeface="Bahnschrift" panose="020B0502040204020203" pitchFamily="34" charset="0"/>
              </a:rPr>
              <a:t>Engagement Rate</a:t>
            </a:r>
          </a:p>
        </p:txBody>
      </p:sp>
      <p:sp>
        <p:nvSpPr>
          <p:cNvPr id="18" name="TextBox 17">
            <a:extLst>
              <a:ext uri="{FF2B5EF4-FFF2-40B4-BE49-F238E27FC236}">
                <a16:creationId xmlns:a16="http://schemas.microsoft.com/office/drawing/2014/main" id="{A8DCCEE7-6786-CFB3-F72E-3018B7FA0101}"/>
              </a:ext>
            </a:extLst>
          </p:cNvPr>
          <p:cNvSpPr txBox="1"/>
          <p:nvPr/>
        </p:nvSpPr>
        <p:spPr>
          <a:xfrm>
            <a:off x="10215342" y="1088595"/>
            <a:ext cx="1918800" cy="276999"/>
          </a:xfrm>
          <a:prstGeom prst="rect">
            <a:avLst/>
          </a:prstGeom>
          <a:noFill/>
        </p:spPr>
        <p:txBody>
          <a:bodyPr wrap="none" rtlCol="0">
            <a:spAutoFit/>
          </a:bodyPr>
          <a:lstStyle/>
          <a:p>
            <a:r>
              <a:rPr lang="en-IN" sz="1200" b="1" dirty="0">
                <a:latin typeface="Bahnschrift" panose="020B0502040204020203" pitchFamily="34" charset="0"/>
              </a:rPr>
              <a:t>Engagement Rate Growth</a:t>
            </a:r>
          </a:p>
        </p:txBody>
      </p:sp>
      <p:sp>
        <p:nvSpPr>
          <p:cNvPr id="11" name="TextBox 10">
            <a:extLst>
              <a:ext uri="{FF2B5EF4-FFF2-40B4-BE49-F238E27FC236}">
                <a16:creationId xmlns:a16="http://schemas.microsoft.com/office/drawing/2014/main" id="{53EEC3E6-2C5A-5438-148D-A43358D45CB8}"/>
              </a:ext>
            </a:extLst>
          </p:cNvPr>
          <p:cNvSpPr txBox="1"/>
          <p:nvPr/>
        </p:nvSpPr>
        <p:spPr>
          <a:xfrm>
            <a:off x="6618412" y="1088595"/>
            <a:ext cx="1918800" cy="276999"/>
          </a:xfrm>
          <a:prstGeom prst="rect">
            <a:avLst/>
          </a:prstGeom>
          <a:noFill/>
        </p:spPr>
        <p:txBody>
          <a:bodyPr wrap="none" rtlCol="0">
            <a:spAutoFit/>
          </a:bodyPr>
          <a:lstStyle/>
          <a:p>
            <a:r>
              <a:rPr lang="en-IN" sz="1200" b="1" dirty="0">
                <a:latin typeface="Bahnschrift" panose="020B0502040204020203" pitchFamily="34" charset="0"/>
              </a:rPr>
              <a:t>Avg. Engagement Growth</a:t>
            </a:r>
          </a:p>
        </p:txBody>
      </p:sp>
      <p:sp>
        <p:nvSpPr>
          <p:cNvPr id="20" name="TextBox 19">
            <a:extLst>
              <a:ext uri="{FF2B5EF4-FFF2-40B4-BE49-F238E27FC236}">
                <a16:creationId xmlns:a16="http://schemas.microsoft.com/office/drawing/2014/main" id="{897F7FB6-EEBF-B735-7D32-737C345C7732}"/>
              </a:ext>
            </a:extLst>
          </p:cNvPr>
          <p:cNvSpPr txBox="1"/>
          <p:nvPr/>
        </p:nvSpPr>
        <p:spPr>
          <a:xfrm>
            <a:off x="3294196" y="1088595"/>
            <a:ext cx="1918800" cy="276999"/>
          </a:xfrm>
          <a:prstGeom prst="rect">
            <a:avLst/>
          </a:prstGeom>
          <a:noFill/>
        </p:spPr>
        <p:txBody>
          <a:bodyPr wrap="none" rtlCol="0">
            <a:spAutoFit/>
          </a:bodyPr>
          <a:lstStyle/>
          <a:p>
            <a:r>
              <a:rPr lang="en-IN" sz="1200" b="1" dirty="0">
                <a:latin typeface="Bahnschrift" panose="020B0502040204020203" pitchFamily="34" charset="0"/>
              </a:rPr>
              <a:t>Engagement Growth</a:t>
            </a:r>
          </a:p>
        </p:txBody>
      </p:sp>
      <p:sp>
        <p:nvSpPr>
          <p:cNvPr id="14" name="object 3">
            <a:extLst>
              <a:ext uri="{FF2B5EF4-FFF2-40B4-BE49-F238E27FC236}">
                <a16:creationId xmlns:a16="http://schemas.microsoft.com/office/drawing/2014/main" id="{0B3BAAA5-FE84-63F4-43A8-B2A0AB0D6957}"/>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Engagement Weekly Performance</a:t>
            </a:r>
          </a:p>
        </p:txBody>
      </p:sp>
      <p:sp>
        <p:nvSpPr>
          <p:cNvPr id="15" name="Rectangle 14">
            <a:extLst>
              <a:ext uri="{FF2B5EF4-FFF2-40B4-BE49-F238E27FC236}">
                <a16:creationId xmlns:a16="http://schemas.microsoft.com/office/drawing/2014/main" id="{E10F4079-C021-C1C2-50EA-DF1DDD7D69EF}"/>
              </a:ext>
            </a:extLst>
          </p:cNvPr>
          <p:cNvSpPr/>
          <p:nvPr/>
        </p:nvSpPr>
        <p:spPr>
          <a:xfrm>
            <a:off x="223321" y="255059"/>
            <a:ext cx="666000" cy="666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42" name="Group 41">
            <a:extLst>
              <a:ext uri="{FF2B5EF4-FFF2-40B4-BE49-F238E27FC236}">
                <a16:creationId xmlns:a16="http://schemas.microsoft.com/office/drawing/2014/main" id="{0FDE74ED-FBB0-CB70-C4ED-F699EF75F49B}"/>
              </a:ext>
            </a:extLst>
          </p:cNvPr>
          <p:cNvGrpSpPr/>
          <p:nvPr/>
        </p:nvGrpSpPr>
        <p:grpSpPr>
          <a:xfrm>
            <a:off x="372765" y="6559533"/>
            <a:ext cx="2664000" cy="180000"/>
            <a:chOff x="8443328" y="6522899"/>
            <a:chExt cx="3380445" cy="246221"/>
          </a:xfrm>
        </p:grpSpPr>
        <p:pic>
          <p:nvPicPr>
            <p:cNvPr id="43" name="Picture 42" descr="legend-West Bengal.png">
              <a:extLst>
                <a:ext uri="{FF2B5EF4-FFF2-40B4-BE49-F238E27FC236}">
                  <a16:creationId xmlns:a16="http://schemas.microsoft.com/office/drawing/2014/main" id="{B5BF97FB-92E4-756C-3245-55235B3D65ED}"/>
                </a:ext>
              </a:extLst>
            </p:cNvPr>
            <p:cNvPicPr>
              <a:picLocks noChangeAspect="1"/>
            </p:cNvPicPr>
            <p:nvPr/>
          </p:nvPicPr>
          <p:blipFill rotWithShape="1">
            <a:blip r:embed="rId3"/>
            <a:srcRect l="10485" t="8807"/>
            <a:stretch/>
          </p:blipFill>
          <p:spPr>
            <a:xfrm>
              <a:off x="8443328" y="6522899"/>
              <a:ext cx="3380445" cy="246221"/>
            </a:xfrm>
            <a:prstGeom prst="rect">
              <a:avLst/>
            </a:prstGeom>
          </p:spPr>
        </p:pic>
        <p:sp>
          <p:nvSpPr>
            <p:cNvPr id="44" name="Oval 43">
              <a:extLst>
                <a:ext uri="{FF2B5EF4-FFF2-40B4-BE49-F238E27FC236}">
                  <a16:creationId xmlns:a16="http://schemas.microsoft.com/office/drawing/2014/main" id="{38989571-740C-E7F1-F2A1-1CCCB8F01AC7}"/>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01682AF5-C017-331F-4D06-882CA0BC9097}"/>
              </a:ext>
            </a:extLst>
          </p:cNvPr>
          <p:cNvSpPr>
            <a:spLocks noGrp="1"/>
          </p:cNvSpPr>
          <p:nvPr>
            <p:ph type="sldNum" sz="quarter" idx="7"/>
          </p:nvPr>
        </p:nvSpPr>
        <p:spPr/>
        <p:txBody>
          <a:bodyPr/>
          <a:lstStyle/>
          <a:p>
            <a:fld id="{B6F15528-21DE-4FAA-801E-634DDDAF4B2B}" type="slidenum">
              <a:rPr lang="en-US" smtClean="0"/>
              <a:t>50</a:t>
            </a:fld>
            <a:endParaRPr lang="en-US"/>
          </a:p>
        </p:txBody>
      </p:sp>
      <p:sp>
        <p:nvSpPr>
          <p:cNvPr id="2" name="TextBox 1">
            <a:extLst>
              <a:ext uri="{FF2B5EF4-FFF2-40B4-BE49-F238E27FC236}">
                <a16:creationId xmlns:a16="http://schemas.microsoft.com/office/drawing/2014/main" id="{12070DFF-9D4A-0858-EC0A-B9498E1C066A}"/>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09324D95-0E8F-120B-1372-523A7AF9B028}"/>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709048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Twitter (All Leaders)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7025EE4E-E4D1-3B94-11A6-80BB6EB162FF}"/>
              </a:ext>
            </a:extLst>
          </p:cNvPr>
          <p:cNvSpPr>
            <a:spLocks noGrp="1"/>
          </p:cNvSpPr>
          <p:nvPr>
            <p:ph type="sldNum" sz="quarter" idx="7"/>
          </p:nvPr>
        </p:nvSpPr>
        <p:spPr/>
        <p:txBody>
          <a:bodyPr/>
          <a:lstStyle/>
          <a:p>
            <a:fld id="{B6F15528-21DE-4FAA-801E-634DDDAF4B2B}" type="slidenum">
              <a:rPr lang="en-US" smtClean="0"/>
              <a:t>51</a:t>
            </a:fld>
            <a:endParaRPr lang="en-US"/>
          </a:p>
        </p:txBody>
      </p:sp>
    </p:spTree>
    <p:extLst>
      <p:ext uri="{BB962C8B-B14F-4D97-AF65-F5344CB8AC3E}">
        <p14:creationId xmlns:p14="http://schemas.microsoft.com/office/powerpoint/2010/main" val="1571680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3F538535-7202-24DF-DCEA-C474A4BE345B}"/>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lgn="ctr">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Followers and Activity Weekly Performance</a:t>
            </a:r>
          </a:p>
        </p:txBody>
      </p:sp>
      <p:pic>
        <p:nvPicPr>
          <p:cNvPr id="12" name="Picture 11">
            <a:extLst>
              <a:ext uri="{FF2B5EF4-FFF2-40B4-BE49-F238E27FC236}">
                <a16:creationId xmlns:a16="http://schemas.microsoft.com/office/drawing/2014/main" id="{707E16C8-95FC-1434-67B4-8FC619A9EDBF}"/>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sp>
        <p:nvSpPr>
          <p:cNvPr id="33" name="TextBox 32">
            <a:extLst>
              <a:ext uri="{FF2B5EF4-FFF2-40B4-BE49-F238E27FC236}">
                <a16:creationId xmlns:a16="http://schemas.microsoft.com/office/drawing/2014/main" id="{104C2623-44CD-65B1-1DED-EC2020D244C0}"/>
              </a:ext>
            </a:extLst>
          </p:cNvPr>
          <p:cNvSpPr txBox="1"/>
          <p:nvPr/>
        </p:nvSpPr>
        <p:spPr>
          <a:xfrm>
            <a:off x="1574503" y="1119171"/>
            <a:ext cx="1594800" cy="252000"/>
          </a:xfrm>
          <a:prstGeom prst="rect">
            <a:avLst/>
          </a:prstGeom>
          <a:noFill/>
        </p:spPr>
        <p:txBody>
          <a:bodyPr wrap="none" rtlCol="0">
            <a:spAutoFit/>
          </a:bodyPr>
          <a:lstStyle/>
          <a:p>
            <a:r>
              <a:rPr lang="en-IN" sz="1200" b="1" dirty="0">
                <a:latin typeface="Bahnschrift" panose="020B0502040204020203" pitchFamily="34" charset="0"/>
              </a:rPr>
              <a:t>Total Follower</a:t>
            </a:r>
          </a:p>
        </p:txBody>
      </p:sp>
      <p:sp>
        <p:nvSpPr>
          <p:cNvPr id="34" name="TextBox 33">
            <a:extLst>
              <a:ext uri="{FF2B5EF4-FFF2-40B4-BE49-F238E27FC236}">
                <a16:creationId xmlns:a16="http://schemas.microsoft.com/office/drawing/2014/main" id="{A7FAEEAF-D339-7510-CB3C-B9DC49CF2C15}"/>
              </a:ext>
            </a:extLst>
          </p:cNvPr>
          <p:cNvSpPr txBox="1"/>
          <p:nvPr/>
        </p:nvSpPr>
        <p:spPr>
          <a:xfrm>
            <a:off x="3350621" y="1119171"/>
            <a:ext cx="1594800" cy="252000"/>
          </a:xfrm>
          <a:prstGeom prst="rect">
            <a:avLst/>
          </a:prstGeom>
          <a:noFill/>
        </p:spPr>
        <p:txBody>
          <a:bodyPr wrap="none" rtlCol="0">
            <a:spAutoFit/>
          </a:bodyPr>
          <a:lstStyle/>
          <a:p>
            <a:r>
              <a:rPr lang="en-IN" sz="1200" b="1" dirty="0">
                <a:latin typeface="Bahnschrift" panose="020B0502040204020203" pitchFamily="34" charset="0"/>
              </a:rPr>
              <a:t>Follower Growth</a:t>
            </a:r>
          </a:p>
        </p:txBody>
      </p:sp>
      <p:sp>
        <p:nvSpPr>
          <p:cNvPr id="35" name="TextBox 34">
            <a:extLst>
              <a:ext uri="{FF2B5EF4-FFF2-40B4-BE49-F238E27FC236}">
                <a16:creationId xmlns:a16="http://schemas.microsoft.com/office/drawing/2014/main" id="{65423DE9-5E2A-7C3B-ED85-8635E115DEFC}"/>
              </a:ext>
            </a:extLst>
          </p:cNvPr>
          <p:cNvSpPr txBox="1"/>
          <p:nvPr/>
        </p:nvSpPr>
        <p:spPr>
          <a:xfrm>
            <a:off x="5126739" y="1119171"/>
            <a:ext cx="1594800" cy="252000"/>
          </a:xfrm>
          <a:prstGeom prst="rect">
            <a:avLst/>
          </a:prstGeom>
          <a:noFill/>
        </p:spPr>
        <p:txBody>
          <a:bodyPr wrap="none" rtlCol="0">
            <a:spAutoFit/>
          </a:bodyPr>
          <a:lstStyle/>
          <a:p>
            <a:r>
              <a:rPr lang="en-IN" sz="1200" b="1" dirty="0">
                <a:latin typeface="Bahnschrift" panose="020B0502040204020203" pitchFamily="34" charset="0"/>
              </a:rPr>
              <a:t>Count of Active Days</a:t>
            </a:r>
          </a:p>
        </p:txBody>
      </p:sp>
      <p:sp>
        <p:nvSpPr>
          <p:cNvPr id="36" name="TextBox 35">
            <a:extLst>
              <a:ext uri="{FF2B5EF4-FFF2-40B4-BE49-F238E27FC236}">
                <a16:creationId xmlns:a16="http://schemas.microsoft.com/office/drawing/2014/main" id="{98EE1C9A-62F8-0BDD-F7E0-8C26F27033FE}"/>
              </a:ext>
            </a:extLst>
          </p:cNvPr>
          <p:cNvSpPr txBox="1"/>
          <p:nvPr/>
        </p:nvSpPr>
        <p:spPr>
          <a:xfrm>
            <a:off x="6902857" y="1119171"/>
            <a:ext cx="1594800" cy="252000"/>
          </a:xfrm>
          <a:prstGeom prst="rect">
            <a:avLst/>
          </a:prstGeom>
          <a:noFill/>
        </p:spPr>
        <p:txBody>
          <a:bodyPr wrap="none" rtlCol="0">
            <a:spAutoFit/>
          </a:bodyPr>
          <a:lstStyle/>
          <a:p>
            <a:r>
              <a:rPr lang="en-IN" sz="1200" b="1" dirty="0">
                <a:latin typeface="Bahnschrift" panose="020B0502040204020203" pitchFamily="34" charset="0"/>
              </a:rPr>
              <a:t>Active Days Growth</a:t>
            </a:r>
          </a:p>
        </p:txBody>
      </p:sp>
      <p:sp>
        <p:nvSpPr>
          <p:cNvPr id="37" name="TextBox 36">
            <a:extLst>
              <a:ext uri="{FF2B5EF4-FFF2-40B4-BE49-F238E27FC236}">
                <a16:creationId xmlns:a16="http://schemas.microsoft.com/office/drawing/2014/main" id="{52DA62D2-A916-66F6-3039-57162656CD88}"/>
              </a:ext>
            </a:extLst>
          </p:cNvPr>
          <p:cNvSpPr txBox="1"/>
          <p:nvPr/>
        </p:nvSpPr>
        <p:spPr>
          <a:xfrm>
            <a:off x="8678975" y="1119171"/>
            <a:ext cx="1594800" cy="252000"/>
          </a:xfrm>
          <a:prstGeom prst="rect">
            <a:avLst/>
          </a:prstGeom>
          <a:noFill/>
        </p:spPr>
        <p:txBody>
          <a:bodyPr wrap="none" rtlCol="0">
            <a:spAutoFit/>
          </a:bodyPr>
          <a:lstStyle/>
          <a:p>
            <a:r>
              <a:rPr lang="en-IN" sz="1200" b="1" dirty="0">
                <a:latin typeface="Bahnschrift" panose="020B0502040204020203" pitchFamily="34" charset="0"/>
              </a:rPr>
              <a:t>Total Post</a:t>
            </a:r>
          </a:p>
        </p:txBody>
      </p:sp>
      <p:sp>
        <p:nvSpPr>
          <p:cNvPr id="38" name="TextBox 37">
            <a:extLst>
              <a:ext uri="{FF2B5EF4-FFF2-40B4-BE49-F238E27FC236}">
                <a16:creationId xmlns:a16="http://schemas.microsoft.com/office/drawing/2014/main" id="{4B4F9ABC-EF8A-111B-CB3C-8751B8490925}"/>
              </a:ext>
            </a:extLst>
          </p:cNvPr>
          <p:cNvSpPr txBox="1"/>
          <p:nvPr/>
        </p:nvSpPr>
        <p:spPr>
          <a:xfrm>
            <a:off x="10455094" y="1119171"/>
            <a:ext cx="1594800" cy="252000"/>
          </a:xfrm>
          <a:prstGeom prst="rect">
            <a:avLst/>
          </a:prstGeom>
          <a:noFill/>
        </p:spPr>
        <p:txBody>
          <a:bodyPr wrap="none" rtlCol="0">
            <a:spAutoFit/>
          </a:bodyPr>
          <a:lstStyle/>
          <a:p>
            <a:r>
              <a:rPr lang="en-IN" sz="1200" b="1" dirty="0">
                <a:latin typeface="Bahnschrift" panose="020B0502040204020203" pitchFamily="34" charset="0"/>
              </a:rPr>
              <a:t>Total Post Growth</a:t>
            </a:r>
          </a:p>
        </p:txBody>
      </p:sp>
      <p:grpSp>
        <p:nvGrpSpPr>
          <p:cNvPr id="41" name="Group 40">
            <a:extLst>
              <a:ext uri="{FF2B5EF4-FFF2-40B4-BE49-F238E27FC236}">
                <a16:creationId xmlns:a16="http://schemas.microsoft.com/office/drawing/2014/main" id="{1179A8AC-4EA8-E079-61B7-3B689499F870}"/>
              </a:ext>
            </a:extLst>
          </p:cNvPr>
          <p:cNvGrpSpPr/>
          <p:nvPr/>
        </p:nvGrpSpPr>
        <p:grpSpPr>
          <a:xfrm>
            <a:off x="372765" y="6559533"/>
            <a:ext cx="2664000" cy="180000"/>
            <a:chOff x="8443328" y="6522899"/>
            <a:chExt cx="3380445" cy="246221"/>
          </a:xfrm>
        </p:grpSpPr>
        <p:pic>
          <p:nvPicPr>
            <p:cNvPr id="42" name="Picture 41" descr="legend-West Bengal.png">
              <a:extLst>
                <a:ext uri="{FF2B5EF4-FFF2-40B4-BE49-F238E27FC236}">
                  <a16:creationId xmlns:a16="http://schemas.microsoft.com/office/drawing/2014/main" id="{173D074D-60F5-5716-3355-2CD7EED2DFED}"/>
                </a:ext>
              </a:extLst>
            </p:cNvPr>
            <p:cNvPicPr>
              <a:picLocks noChangeAspect="1"/>
            </p:cNvPicPr>
            <p:nvPr/>
          </p:nvPicPr>
          <p:blipFill rotWithShape="1">
            <a:blip r:embed="rId3"/>
            <a:srcRect l="10485" t="8807"/>
            <a:stretch/>
          </p:blipFill>
          <p:spPr>
            <a:xfrm>
              <a:off x="8443328" y="6522899"/>
              <a:ext cx="3380445" cy="246221"/>
            </a:xfrm>
            <a:prstGeom prst="rect">
              <a:avLst/>
            </a:prstGeom>
          </p:spPr>
        </p:pic>
        <p:sp>
          <p:nvSpPr>
            <p:cNvPr id="43" name="Oval 42">
              <a:extLst>
                <a:ext uri="{FF2B5EF4-FFF2-40B4-BE49-F238E27FC236}">
                  <a16:creationId xmlns:a16="http://schemas.microsoft.com/office/drawing/2014/main" id="{6C7C1369-391C-A71C-2B1A-6C5226EA0348}"/>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BA8AEE17-BB3F-98C9-A83A-3E8F05BEF50F}"/>
              </a:ext>
            </a:extLst>
          </p:cNvPr>
          <p:cNvSpPr>
            <a:spLocks noGrp="1"/>
          </p:cNvSpPr>
          <p:nvPr>
            <p:ph type="sldNum" sz="quarter" idx="7"/>
          </p:nvPr>
        </p:nvSpPr>
        <p:spPr/>
        <p:txBody>
          <a:bodyPr/>
          <a:lstStyle/>
          <a:p>
            <a:fld id="{B6F15528-21DE-4FAA-801E-634DDDAF4B2B}" type="slidenum">
              <a:rPr lang="en-US" smtClean="0"/>
              <a:t>52</a:t>
            </a:fld>
            <a:endParaRPr lang="en-US"/>
          </a:p>
        </p:txBody>
      </p:sp>
      <p:sp>
        <p:nvSpPr>
          <p:cNvPr id="2" name="TextBox 1">
            <a:extLst>
              <a:ext uri="{FF2B5EF4-FFF2-40B4-BE49-F238E27FC236}">
                <a16:creationId xmlns:a16="http://schemas.microsoft.com/office/drawing/2014/main" id="{C58939EB-287C-DDF4-F3D8-D22DE66C2C82}"/>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618EF31D-140B-35FF-6583-2C227AD5B280}"/>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1188898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CDED32BE-5B3B-1640-798E-23FA00AF706E}"/>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Activity and Views Weekly Performance</a:t>
            </a:r>
          </a:p>
        </p:txBody>
      </p:sp>
      <p:pic>
        <p:nvPicPr>
          <p:cNvPr id="15" name="Picture 14">
            <a:extLst>
              <a:ext uri="{FF2B5EF4-FFF2-40B4-BE49-F238E27FC236}">
                <a16:creationId xmlns:a16="http://schemas.microsoft.com/office/drawing/2014/main" id="{03CF76F3-7D22-62FC-7B95-8F4A01541BB2}"/>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grpSp>
        <p:nvGrpSpPr>
          <p:cNvPr id="37" name="Group 36">
            <a:extLst>
              <a:ext uri="{FF2B5EF4-FFF2-40B4-BE49-F238E27FC236}">
                <a16:creationId xmlns:a16="http://schemas.microsoft.com/office/drawing/2014/main" id="{D80EF0F3-4136-7968-845F-C25ADBB9241B}"/>
              </a:ext>
            </a:extLst>
          </p:cNvPr>
          <p:cNvGrpSpPr/>
          <p:nvPr/>
        </p:nvGrpSpPr>
        <p:grpSpPr>
          <a:xfrm>
            <a:off x="372765" y="6559533"/>
            <a:ext cx="2664000" cy="180000"/>
            <a:chOff x="8443328" y="6522899"/>
            <a:chExt cx="3380445" cy="246221"/>
          </a:xfrm>
        </p:grpSpPr>
        <p:pic>
          <p:nvPicPr>
            <p:cNvPr id="38" name="Picture 37" descr="legend-West Bengal.png">
              <a:extLst>
                <a:ext uri="{FF2B5EF4-FFF2-40B4-BE49-F238E27FC236}">
                  <a16:creationId xmlns:a16="http://schemas.microsoft.com/office/drawing/2014/main" id="{6BC746AA-7E3A-46D1-A148-C4D4710F36AE}"/>
                </a:ext>
              </a:extLst>
            </p:cNvPr>
            <p:cNvPicPr>
              <a:picLocks noChangeAspect="1"/>
            </p:cNvPicPr>
            <p:nvPr/>
          </p:nvPicPr>
          <p:blipFill rotWithShape="1">
            <a:blip r:embed="rId3"/>
            <a:srcRect l="10485" t="8807"/>
            <a:stretch/>
          </p:blipFill>
          <p:spPr>
            <a:xfrm>
              <a:off x="8443328" y="6522899"/>
              <a:ext cx="3380445" cy="246221"/>
            </a:xfrm>
            <a:prstGeom prst="rect">
              <a:avLst/>
            </a:prstGeom>
          </p:spPr>
        </p:pic>
        <p:sp>
          <p:nvSpPr>
            <p:cNvPr id="39" name="Oval 38">
              <a:extLst>
                <a:ext uri="{FF2B5EF4-FFF2-40B4-BE49-F238E27FC236}">
                  <a16:creationId xmlns:a16="http://schemas.microsoft.com/office/drawing/2014/main" id="{69B92497-8EA3-7D42-04D5-4BC340575D8D}"/>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7" name="Group 46">
            <a:extLst>
              <a:ext uri="{FF2B5EF4-FFF2-40B4-BE49-F238E27FC236}">
                <a16:creationId xmlns:a16="http://schemas.microsoft.com/office/drawing/2014/main" id="{4B5FB2CD-52D9-8DB4-5AE6-7CE4EFA33EF2}"/>
              </a:ext>
            </a:extLst>
          </p:cNvPr>
          <p:cNvGrpSpPr/>
          <p:nvPr/>
        </p:nvGrpSpPr>
        <p:grpSpPr>
          <a:xfrm>
            <a:off x="3510695" y="6516215"/>
            <a:ext cx="2571538" cy="276999"/>
            <a:chOff x="3109645" y="6516215"/>
            <a:chExt cx="2571538" cy="276999"/>
          </a:xfrm>
        </p:grpSpPr>
        <p:sp>
          <p:nvSpPr>
            <p:cNvPr id="41" name="TextBox 40">
              <a:extLst>
                <a:ext uri="{FF2B5EF4-FFF2-40B4-BE49-F238E27FC236}">
                  <a16:creationId xmlns:a16="http://schemas.microsoft.com/office/drawing/2014/main" id="{3FC7CB1E-F592-8247-0583-B5884CB24306}"/>
                </a:ext>
              </a:extLst>
            </p:cNvPr>
            <p:cNvSpPr txBox="1"/>
            <p:nvPr/>
          </p:nvSpPr>
          <p:spPr>
            <a:xfrm>
              <a:off x="3109645" y="6516215"/>
              <a:ext cx="2571538" cy="276999"/>
            </a:xfrm>
            <a:prstGeom prst="rect">
              <a:avLst/>
            </a:prstGeom>
            <a:noFill/>
          </p:spPr>
          <p:txBody>
            <a:bodyPr wrap="none" rtlCol="0">
              <a:spAutoFit/>
            </a:bodyPr>
            <a:lstStyle/>
            <a:p>
              <a:r>
                <a:rPr lang="en-IN" sz="1200" dirty="0">
                  <a:latin typeface="Bahnschrift" panose="020B0502040204020203" pitchFamily="34" charset="0"/>
                </a:rPr>
                <a:t>   Link      Photo      Status     Video </a:t>
              </a:r>
            </a:p>
          </p:txBody>
        </p:sp>
        <p:sp>
          <p:nvSpPr>
            <p:cNvPr id="42" name="Oval 41">
              <a:extLst>
                <a:ext uri="{FF2B5EF4-FFF2-40B4-BE49-F238E27FC236}">
                  <a16:creationId xmlns:a16="http://schemas.microsoft.com/office/drawing/2014/main" id="{AB246457-0D0E-F64F-3AAA-BC1345556BAA}"/>
                </a:ext>
              </a:extLst>
            </p:cNvPr>
            <p:cNvSpPr/>
            <p:nvPr/>
          </p:nvSpPr>
          <p:spPr>
            <a:xfrm>
              <a:off x="3109645" y="6575390"/>
              <a:ext cx="144000" cy="144000"/>
            </a:xfrm>
            <a:prstGeom prst="ellipse">
              <a:avLst/>
            </a:prstGeom>
            <a:solidFill>
              <a:srgbClr val="E55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A239C5E6-0B0C-131A-C792-F8D8AC179EFB}"/>
                </a:ext>
              </a:extLst>
            </p:cNvPr>
            <p:cNvSpPr/>
            <p:nvPr/>
          </p:nvSpPr>
          <p:spPr>
            <a:xfrm>
              <a:off x="3696867" y="6582714"/>
              <a:ext cx="144000" cy="144000"/>
            </a:xfrm>
            <a:prstGeom prst="ellipse">
              <a:avLst/>
            </a:prstGeom>
            <a:solidFill>
              <a:srgbClr val="15C5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8DA8E877-A1DB-1EE6-70F1-E9DD07F285A3}"/>
                </a:ext>
              </a:extLst>
            </p:cNvPr>
            <p:cNvSpPr/>
            <p:nvPr/>
          </p:nvSpPr>
          <p:spPr>
            <a:xfrm>
              <a:off x="4312800" y="6575392"/>
              <a:ext cx="144000" cy="144000"/>
            </a:xfrm>
            <a:prstGeom prst="ellipse">
              <a:avLst/>
            </a:prstGeom>
            <a:solidFill>
              <a:srgbClr val="4BD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020EEEE4-2976-F875-C068-25E5389512F6}"/>
                </a:ext>
              </a:extLst>
            </p:cNvPr>
            <p:cNvSpPr/>
            <p:nvPr/>
          </p:nvSpPr>
          <p:spPr>
            <a:xfrm>
              <a:off x="4994586" y="6583414"/>
              <a:ext cx="144000" cy="144000"/>
            </a:xfrm>
            <a:prstGeom prst="ellipse">
              <a:avLst/>
            </a:prstGeom>
            <a:solidFill>
              <a:srgbClr val="7C3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CC6F775F-E324-A1BA-518E-3CCB997F525F}"/>
              </a:ext>
            </a:extLst>
          </p:cNvPr>
          <p:cNvSpPr>
            <a:spLocks noGrp="1"/>
          </p:cNvSpPr>
          <p:nvPr>
            <p:ph type="sldNum" sz="quarter" idx="7"/>
          </p:nvPr>
        </p:nvSpPr>
        <p:spPr/>
        <p:txBody>
          <a:bodyPr/>
          <a:lstStyle/>
          <a:p>
            <a:fld id="{B6F15528-21DE-4FAA-801E-634DDDAF4B2B}" type="slidenum">
              <a:rPr lang="en-US" smtClean="0"/>
              <a:t>53</a:t>
            </a:fld>
            <a:endParaRPr lang="en-US"/>
          </a:p>
        </p:txBody>
      </p:sp>
      <p:sp>
        <p:nvSpPr>
          <p:cNvPr id="2" name="TextBox 1">
            <a:extLst>
              <a:ext uri="{FF2B5EF4-FFF2-40B4-BE49-F238E27FC236}">
                <a16:creationId xmlns:a16="http://schemas.microsoft.com/office/drawing/2014/main" id="{61338B50-CAFC-CA64-877C-623DE8C10FFB}"/>
              </a:ext>
            </a:extLst>
          </p:cNvPr>
          <p:cNvSpPr txBox="1"/>
          <p:nvPr/>
        </p:nvSpPr>
        <p:spPr>
          <a:xfrm>
            <a:off x="1574503" y="1119171"/>
            <a:ext cx="1438214" cy="276999"/>
          </a:xfrm>
          <a:prstGeom prst="rect">
            <a:avLst/>
          </a:prstGeom>
          <a:noFill/>
        </p:spPr>
        <p:txBody>
          <a:bodyPr wrap="none" rtlCol="0">
            <a:spAutoFit/>
          </a:bodyPr>
          <a:lstStyle/>
          <a:p>
            <a:r>
              <a:rPr lang="en-IN" sz="1200" b="1" dirty="0">
                <a:latin typeface="Bahnschrift" panose="020B0502040204020203" pitchFamily="34" charset="0"/>
              </a:rPr>
              <a:t>Avg. Post Per Day </a:t>
            </a:r>
          </a:p>
        </p:txBody>
      </p:sp>
      <p:sp>
        <p:nvSpPr>
          <p:cNvPr id="5" name="TextBox 4">
            <a:extLst>
              <a:ext uri="{FF2B5EF4-FFF2-40B4-BE49-F238E27FC236}">
                <a16:creationId xmlns:a16="http://schemas.microsoft.com/office/drawing/2014/main" id="{7A1B793B-1650-C502-AC19-5755E5AC9FBA}"/>
              </a:ext>
            </a:extLst>
          </p:cNvPr>
          <p:cNvSpPr txBox="1"/>
          <p:nvPr/>
        </p:nvSpPr>
        <p:spPr>
          <a:xfrm>
            <a:off x="5344015" y="1119171"/>
            <a:ext cx="1010213" cy="276999"/>
          </a:xfrm>
          <a:prstGeom prst="rect">
            <a:avLst/>
          </a:prstGeom>
          <a:noFill/>
        </p:spPr>
        <p:txBody>
          <a:bodyPr wrap="none" rtlCol="0">
            <a:spAutoFit/>
          </a:bodyPr>
          <a:lstStyle/>
          <a:p>
            <a:r>
              <a:rPr lang="en-IN" sz="1200" b="1" dirty="0">
                <a:latin typeface="Bahnschrift" panose="020B0502040204020203" pitchFamily="34" charset="0"/>
              </a:rPr>
              <a:t>Type of Post</a:t>
            </a:r>
          </a:p>
        </p:txBody>
      </p:sp>
      <p:sp>
        <p:nvSpPr>
          <p:cNvPr id="6" name="TextBox 5">
            <a:extLst>
              <a:ext uri="{FF2B5EF4-FFF2-40B4-BE49-F238E27FC236}">
                <a16:creationId xmlns:a16="http://schemas.microsoft.com/office/drawing/2014/main" id="{FE86BF80-2607-5A01-521D-28DC43A00593}"/>
              </a:ext>
            </a:extLst>
          </p:cNvPr>
          <p:cNvSpPr txBox="1"/>
          <p:nvPr/>
        </p:nvSpPr>
        <p:spPr>
          <a:xfrm>
            <a:off x="6902857" y="1119171"/>
            <a:ext cx="1343638" cy="276999"/>
          </a:xfrm>
          <a:prstGeom prst="rect">
            <a:avLst/>
          </a:prstGeom>
          <a:noFill/>
        </p:spPr>
        <p:txBody>
          <a:bodyPr wrap="none" rtlCol="0">
            <a:spAutoFit/>
          </a:bodyPr>
          <a:lstStyle/>
          <a:p>
            <a:r>
              <a:rPr lang="en-IN" sz="1200" b="1" dirty="0">
                <a:latin typeface="Bahnschrift" panose="020B0502040204020203" pitchFamily="34" charset="0"/>
              </a:rPr>
              <a:t>Avg. Video Views</a:t>
            </a:r>
          </a:p>
        </p:txBody>
      </p:sp>
      <p:sp>
        <p:nvSpPr>
          <p:cNvPr id="7" name="TextBox 6">
            <a:extLst>
              <a:ext uri="{FF2B5EF4-FFF2-40B4-BE49-F238E27FC236}">
                <a16:creationId xmlns:a16="http://schemas.microsoft.com/office/drawing/2014/main" id="{AC81BF4D-E78A-5B89-4BED-055B763CA185}"/>
              </a:ext>
            </a:extLst>
          </p:cNvPr>
          <p:cNvSpPr txBox="1"/>
          <p:nvPr/>
        </p:nvSpPr>
        <p:spPr>
          <a:xfrm>
            <a:off x="8678975" y="1119171"/>
            <a:ext cx="1885453" cy="276999"/>
          </a:xfrm>
          <a:prstGeom prst="rect">
            <a:avLst/>
          </a:prstGeom>
          <a:noFill/>
        </p:spPr>
        <p:txBody>
          <a:bodyPr wrap="none" rtlCol="0">
            <a:spAutoFit/>
          </a:bodyPr>
          <a:lstStyle/>
          <a:p>
            <a:r>
              <a:rPr lang="en-IN" sz="1200" b="1" dirty="0">
                <a:latin typeface="Bahnschrift" panose="020B0502040204020203" pitchFamily="34" charset="0"/>
              </a:rPr>
              <a:t>Avg. Video Views Growth</a:t>
            </a:r>
          </a:p>
        </p:txBody>
      </p:sp>
      <p:sp>
        <p:nvSpPr>
          <p:cNvPr id="8" name="TextBox 7">
            <a:extLst>
              <a:ext uri="{FF2B5EF4-FFF2-40B4-BE49-F238E27FC236}">
                <a16:creationId xmlns:a16="http://schemas.microsoft.com/office/drawing/2014/main" id="{F16F1A11-5686-01C7-719D-5BCAA8F9F52D}"/>
              </a:ext>
            </a:extLst>
          </p:cNvPr>
          <p:cNvSpPr txBox="1"/>
          <p:nvPr/>
        </p:nvSpPr>
        <p:spPr>
          <a:xfrm>
            <a:off x="3033752" y="1119171"/>
            <a:ext cx="1938351" cy="276999"/>
          </a:xfrm>
          <a:prstGeom prst="rect">
            <a:avLst/>
          </a:prstGeom>
          <a:noFill/>
        </p:spPr>
        <p:txBody>
          <a:bodyPr wrap="none" rtlCol="0">
            <a:spAutoFit/>
          </a:bodyPr>
          <a:lstStyle/>
          <a:p>
            <a:r>
              <a:rPr lang="en-IN" sz="1200" b="1" dirty="0">
                <a:latin typeface="Bahnschrift" panose="020B0502040204020203" pitchFamily="34" charset="0"/>
              </a:rPr>
              <a:t>Avg. Post Per Day Growth</a:t>
            </a:r>
          </a:p>
        </p:txBody>
      </p:sp>
      <p:sp>
        <p:nvSpPr>
          <p:cNvPr id="3" name="TextBox 2">
            <a:extLst>
              <a:ext uri="{FF2B5EF4-FFF2-40B4-BE49-F238E27FC236}">
                <a16:creationId xmlns:a16="http://schemas.microsoft.com/office/drawing/2014/main" id="{A26F37D2-BD43-0F5E-5CC5-7FB9381AF3A4}"/>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9" name="TextBox 8">
            <a:extLst>
              <a:ext uri="{FF2B5EF4-FFF2-40B4-BE49-F238E27FC236}">
                <a16:creationId xmlns:a16="http://schemas.microsoft.com/office/drawing/2014/main" id="{9AA59720-3A95-F825-1F5A-7DF3C63DED8F}"/>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2853762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D698039F-8521-6028-67E7-5B041DF8D989}"/>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Engagement Weekly Performance</a:t>
            </a:r>
          </a:p>
        </p:txBody>
      </p:sp>
      <p:pic>
        <p:nvPicPr>
          <p:cNvPr id="15" name="Picture 14">
            <a:extLst>
              <a:ext uri="{FF2B5EF4-FFF2-40B4-BE49-F238E27FC236}">
                <a16:creationId xmlns:a16="http://schemas.microsoft.com/office/drawing/2014/main" id="{3689724D-E9BE-9A6D-CA8A-CCDF06C5559A}"/>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sp>
        <p:nvSpPr>
          <p:cNvPr id="39" name="TextBox 38">
            <a:extLst>
              <a:ext uri="{FF2B5EF4-FFF2-40B4-BE49-F238E27FC236}">
                <a16:creationId xmlns:a16="http://schemas.microsoft.com/office/drawing/2014/main" id="{F6FA69AA-7B44-2AD6-D51E-3B41284A53C2}"/>
              </a:ext>
            </a:extLst>
          </p:cNvPr>
          <p:cNvSpPr txBox="1"/>
          <p:nvPr/>
        </p:nvSpPr>
        <p:spPr>
          <a:xfrm>
            <a:off x="1726388" y="1088595"/>
            <a:ext cx="1409360" cy="276999"/>
          </a:xfrm>
          <a:prstGeom prst="rect">
            <a:avLst/>
          </a:prstGeom>
          <a:noFill/>
        </p:spPr>
        <p:txBody>
          <a:bodyPr wrap="none" rtlCol="0">
            <a:spAutoFit/>
          </a:bodyPr>
          <a:lstStyle/>
          <a:p>
            <a:pPr algn="ctr"/>
            <a:r>
              <a:rPr lang="en-IN" sz="1200" b="1" dirty="0">
                <a:latin typeface="Bahnschrift" panose="020B0502040204020203" pitchFamily="34" charset="0"/>
              </a:rPr>
              <a:t>Total Engagement</a:t>
            </a:r>
          </a:p>
        </p:txBody>
      </p:sp>
      <p:sp>
        <p:nvSpPr>
          <p:cNvPr id="40" name="TextBox 39">
            <a:extLst>
              <a:ext uri="{FF2B5EF4-FFF2-40B4-BE49-F238E27FC236}">
                <a16:creationId xmlns:a16="http://schemas.microsoft.com/office/drawing/2014/main" id="{6871417D-0900-06C8-A67D-67EE49826D59}"/>
              </a:ext>
            </a:extLst>
          </p:cNvPr>
          <p:cNvSpPr txBox="1"/>
          <p:nvPr/>
        </p:nvSpPr>
        <p:spPr>
          <a:xfrm>
            <a:off x="5211813" y="1088595"/>
            <a:ext cx="1375697" cy="276999"/>
          </a:xfrm>
          <a:prstGeom prst="rect">
            <a:avLst/>
          </a:prstGeom>
          <a:noFill/>
        </p:spPr>
        <p:txBody>
          <a:bodyPr wrap="none" rtlCol="0">
            <a:spAutoFit/>
          </a:bodyPr>
          <a:lstStyle/>
          <a:p>
            <a:pPr algn="ctr"/>
            <a:r>
              <a:rPr lang="en-IN" sz="1200" b="1" dirty="0">
                <a:latin typeface="Bahnschrift" panose="020B0502040204020203" pitchFamily="34" charset="0"/>
              </a:rPr>
              <a:t>Avg. Engagement</a:t>
            </a:r>
          </a:p>
        </p:txBody>
      </p:sp>
      <p:sp>
        <p:nvSpPr>
          <p:cNvPr id="41" name="TextBox 40">
            <a:extLst>
              <a:ext uri="{FF2B5EF4-FFF2-40B4-BE49-F238E27FC236}">
                <a16:creationId xmlns:a16="http://schemas.microsoft.com/office/drawing/2014/main" id="{D5169E06-8B68-5D6B-03F7-CCF39F2D25C6}"/>
              </a:ext>
            </a:extLst>
          </p:cNvPr>
          <p:cNvSpPr txBox="1"/>
          <p:nvPr/>
        </p:nvSpPr>
        <p:spPr>
          <a:xfrm>
            <a:off x="8702873" y="1088595"/>
            <a:ext cx="1394933" cy="276999"/>
          </a:xfrm>
          <a:prstGeom prst="rect">
            <a:avLst/>
          </a:prstGeom>
          <a:noFill/>
        </p:spPr>
        <p:txBody>
          <a:bodyPr wrap="none" rtlCol="0">
            <a:spAutoFit/>
          </a:bodyPr>
          <a:lstStyle/>
          <a:p>
            <a:pPr algn="ctr"/>
            <a:r>
              <a:rPr lang="en-IN" sz="1200" b="1" dirty="0">
                <a:latin typeface="Bahnschrift" panose="020B0502040204020203" pitchFamily="34" charset="0"/>
              </a:rPr>
              <a:t>Engagement Rate</a:t>
            </a:r>
          </a:p>
        </p:txBody>
      </p:sp>
      <p:sp>
        <p:nvSpPr>
          <p:cNvPr id="42" name="TextBox 41">
            <a:extLst>
              <a:ext uri="{FF2B5EF4-FFF2-40B4-BE49-F238E27FC236}">
                <a16:creationId xmlns:a16="http://schemas.microsoft.com/office/drawing/2014/main" id="{D6BA2D69-A3BA-B8BD-0BB0-DF3E8DA9F4DD}"/>
              </a:ext>
            </a:extLst>
          </p:cNvPr>
          <p:cNvSpPr txBox="1"/>
          <p:nvPr/>
        </p:nvSpPr>
        <p:spPr>
          <a:xfrm>
            <a:off x="10231384" y="1088595"/>
            <a:ext cx="1918800" cy="276999"/>
          </a:xfrm>
          <a:prstGeom prst="rect">
            <a:avLst/>
          </a:prstGeom>
          <a:noFill/>
        </p:spPr>
        <p:txBody>
          <a:bodyPr wrap="none" rtlCol="0">
            <a:spAutoFit/>
          </a:bodyPr>
          <a:lstStyle/>
          <a:p>
            <a:pPr algn="ctr"/>
            <a:r>
              <a:rPr lang="en-IN" sz="1200" b="1" dirty="0">
                <a:latin typeface="Bahnschrift" panose="020B0502040204020203" pitchFamily="34" charset="0"/>
              </a:rPr>
              <a:t>Engagement Rate Growth</a:t>
            </a:r>
          </a:p>
        </p:txBody>
      </p:sp>
      <p:sp>
        <p:nvSpPr>
          <p:cNvPr id="43" name="TextBox 42">
            <a:extLst>
              <a:ext uri="{FF2B5EF4-FFF2-40B4-BE49-F238E27FC236}">
                <a16:creationId xmlns:a16="http://schemas.microsoft.com/office/drawing/2014/main" id="{91045F2F-B9AD-A9E3-C75D-9E3EFC4EBE02}"/>
              </a:ext>
            </a:extLst>
          </p:cNvPr>
          <p:cNvSpPr txBox="1"/>
          <p:nvPr/>
        </p:nvSpPr>
        <p:spPr>
          <a:xfrm>
            <a:off x="6538202" y="1088595"/>
            <a:ext cx="1918800" cy="276999"/>
          </a:xfrm>
          <a:prstGeom prst="rect">
            <a:avLst/>
          </a:prstGeom>
          <a:noFill/>
        </p:spPr>
        <p:txBody>
          <a:bodyPr wrap="none" rtlCol="0">
            <a:spAutoFit/>
          </a:bodyPr>
          <a:lstStyle/>
          <a:p>
            <a:pPr algn="ctr"/>
            <a:r>
              <a:rPr lang="en-IN" sz="1200" b="1" dirty="0">
                <a:latin typeface="Bahnschrift" panose="020B0502040204020203" pitchFamily="34" charset="0"/>
              </a:rPr>
              <a:t>Avg. Engagement Growth</a:t>
            </a:r>
          </a:p>
        </p:txBody>
      </p:sp>
      <p:sp>
        <p:nvSpPr>
          <p:cNvPr id="44" name="TextBox 43">
            <a:extLst>
              <a:ext uri="{FF2B5EF4-FFF2-40B4-BE49-F238E27FC236}">
                <a16:creationId xmlns:a16="http://schemas.microsoft.com/office/drawing/2014/main" id="{485A02CB-5164-0019-F4AD-650617E9C529}"/>
              </a:ext>
            </a:extLst>
          </p:cNvPr>
          <p:cNvSpPr txBox="1"/>
          <p:nvPr/>
        </p:nvSpPr>
        <p:spPr>
          <a:xfrm>
            <a:off x="3285090" y="1088595"/>
            <a:ext cx="1584088" cy="276999"/>
          </a:xfrm>
          <a:prstGeom prst="rect">
            <a:avLst/>
          </a:prstGeom>
          <a:noFill/>
        </p:spPr>
        <p:txBody>
          <a:bodyPr wrap="none" rtlCol="0">
            <a:spAutoFit/>
          </a:bodyPr>
          <a:lstStyle/>
          <a:p>
            <a:pPr algn="ctr"/>
            <a:r>
              <a:rPr lang="en-IN" sz="1200" b="1" dirty="0">
                <a:latin typeface="Bahnschrift" panose="020B0502040204020203" pitchFamily="34" charset="0"/>
              </a:rPr>
              <a:t>Engagement Growth</a:t>
            </a:r>
          </a:p>
        </p:txBody>
      </p:sp>
      <p:grpSp>
        <p:nvGrpSpPr>
          <p:cNvPr id="46" name="Group 45">
            <a:extLst>
              <a:ext uri="{FF2B5EF4-FFF2-40B4-BE49-F238E27FC236}">
                <a16:creationId xmlns:a16="http://schemas.microsoft.com/office/drawing/2014/main" id="{E4EC2288-01A7-D88E-2F37-C3B68D783525}"/>
              </a:ext>
            </a:extLst>
          </p:cNvPr>
          <p:cNvGrpSpPr/>
          <p:nvPr/>
        </p:nvGrpSpPr>
        <p:grpSpPr>
          <a:xfrm>
            <a:off x="372765" y="6559533"/>
            <a:ext cx="2664000" cy="180000"/>
            <a:chOff x="8443328" y="6522899"/>
            <a:chExt cx="3380445" cy="246221"/>
          </a:xfrm>
        </p:grpSpPr>
        <p:pic>
          <p:nvPicPr>
            <p:cNvPr id="47" name="Picture 46" descr="legend-West Bengal.png">
              <a:extLst>
                <a:ext uri="{FF2B5EF4-FFF2-40B4-BE49-F238E27FC236}">
                  <a16:creationId xmlns:a16="http://schemas.microsoft.com/office/drawing/2014/main" id="{AE8A6B78-15B8-71E7-C89E-22981BF5E6C1}"/>
                </a:ext>
              </a:extLst>
            </p:cNvPr>
            <p:cNvPicPr>
              <a:picLocks noChangeAspect="1"/>
            </p:cNvPicPr>
            <p:nvPr/>
          </p:nvPicPr>
          <p:blipFill rotWithShape="1">
            <a:blip r:embed="rId3"/>
            <a:srcRect l="10485" t="8807"/>
            <a:stretch/>
          </p:blipFill>
          <p:spPr>
            <a:xfrm>
              <a:off x="8443328" y="6522899"/>
              <a:ext cx="3380445" cy="246221"/>
            </a:xfrm>
            <a:prstGeom prst="rect">
              <a:avLst/>
            </a:prstGeom>
          </p:spPr>
        </p:pic>
        <p:sp>
          <p:nvSpPr>
            <p:cNvPr id="48" name="Oval 47">
              <a:extLst>
                <a:ext uri="{FF2B5EF4-FFF2-40B4-BE49-F238E27FC236}">
                  <a16:creationId xmlns:a16="http://schemas.microsoft.com/office/drawing/2014/main" id="{97AE800E-243D-BA56-E3A3-60D97142795C}"/>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8AEF876C-1631-27EB-1B6D-D129EB647788}"/>
              </a:ext>
            </a:extLst>
          </p:cNvPr>
          <p:cNvSpPr>
            <a:spLocks noGrp="1"/>
          </p:cNvSpPr>
          <p:nvPr>
            <p:ph type="sldNum" sz="quarter" idx="7"/>
          </p:nvPr>
        </p:nvSpPr>
        <p:spPr/>
        <p:txBody>
          <a:bodyPr/>
          <a:lstStyle/>
          <a:p>
            <a:fld id="{B6F15528-21DE-4FAA-801E-634DDDAF4B2B}" type="slidenum">
              <a:rPr lang="en-US" smtClean="0"/>
              <a:t>54</a:t>
            </a:fld>
            <a:endParaRPr lang="en-US"/>
          </a:p>
        </p:txBody>
      </p:sp>
      <p:sp>
        <p:nvSpPr>
          <p:cNvPr id="2" name="TextBox 1">
            <a:extLst>
              <a:ext uri="{FF2B5EF4-FFF2-40B4-BE49-F238E27FC236}">
                <a16:creationId xmlns:a16="http://schemas.microsoft.com/office/drawing/2014/main" id="{4A55CFEB-162C-E2E0-9E84-5E41FFA158B1}"/>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DF9C8FD2-AF25-876D-AF77-737B4DCB6949}"/>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2976716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8F653DA-2A05-F59A-1E1F-E5C8001A4909}"/>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Impression Weekly Performance</a:t>
            </a:r>
          </a:p>
        </p:txBody>
      </p:sp>
      <p:pic>
        <p:nvPicPr>
          <p:cNvPr id="11" name="Picture 10">
            <a:extLst>
              <a:ext uri="{FF2B5EF4-FFF2-40B4-BE49-F238E27FC236}">
                <a16:creationId xmlns:a16="http://schemas.microsoft.com/office/drawing/2014/main" id="{D48A0D15-76B9-4F7C-C6DE-342FAFCB19D2}"/>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sp>
        <p:nvSpPr>
          <p:cNvPr id="21" name="TextBox 20">
            <a:extLst>
              <a:ext uri="{FF2B5EF4-FFF2-40B4-BE49-F238E27FC236}">
                <a16:creationId xmlns:a16="http://schemas.microsoft.com/office/drawing/2014/main" id="{076FB242-D18E-6495-327B-FDFC2B526707}"/>
              </a:ext>
            </a:extLst>
          </p:cNvPr>
          <p:cNvSpPr txBox="1"/>
          <p:nvPr/>
        </p:nvSpPr>
        <p:spPr>
          <a:xfrm>
            <a:off x="1600004" y="1088595"/>
            <a:ext cx="1289135" cy="276999"/>
          </a:xfrm>
          <a:prstGeom prst="rect">
            <a:avLst/>
          </a:prstGeom>
          <a:noFill/>
        </p:spPr>
        <p:txBody>
          <a:bodyPr wrap="none" rtlCol="0">
            <a:spAutoFit/>
          </a:bodyPr>
          <a:lstStyle/>
          <a:p>
            <a:pPr algn="ctr"/>
            <a:r>
              <a:rPr lang="en-IN" sz="1200" b="1" dirty="0">
                <a:latin typeface="Bahnschrift" panose="020B0502040204020203" pitchFamily="34" charset="0"/>
              </a:rPr>
              <a:t>Avg. Impression</a:t>
            </a:r>
          </a:p>
        </p:txBody>
      </p:sp>
      <p:sp>
        <p:nvSpPr>
          <p:cNvPr id="22" name="TextBox 21">
            <a:extLst>
              <a:ext uri="{FF2B5EF4-FFF2-40B4-BE49-F238E27FC236}">
                <a16:creationId xmlns:a16="http://schemas.microsoft.com/office/drawing/2014/main" id="{DA3CE540-82C9-6BDD-E742-A40C51772A9D}"/>
              </a:ext>
            </a:extLst>
          </p:cNvPr>
          <p:cNvSpPr txBox="1"/>
          <p:nvPr/>
        </p:nvSpPr>
        <p:spPr>
          <a:xfrm>
            <a:off x="3294196" y="1088595"/>
            <a:ext cx="1830950" cy="276999"/>
          </a:xfrm>
          <a:prstGeom prst="rect">
            <a:avLst/>
          </a:prstGeom>
          <a:noFill/>
        </p:spPr>
        <p:txBody>
          <a:bodyPr wrap="none" rtlCol="0">
            <a:spAutoFit/>
          </a:bodyPr>
          <a:lstStyle/>
          <a:p>
            <a:pPr algn="ctr"/>
            <a:r>
              <a:rPr lang="en-IN" sz="1200" b="1" dirty="0">
                <a:latin typeface="Bahnschrift" panose="020B0502040204020203" pitchFamily="34" charset="0"/>
              </a:rPr>
              <a:t>Avg. Impression Growth</a:t>
            </a:r>
          </a:p>
        </p:txBody>
      </p:sp>
      <p:grpSp>
        <p:nvGrpSpPr>
          <p:cNvPr id="24" name="Group 23">
            <a:extLst>
              <a:ext uri="{FF2B5EF4-FFF2-40B4-BE49-F238E27FC236}">
                <a16:creationId xmlns:a16="http://schemas.microsoft.com/office/drawing/2014/main" id="{7180BE14-F547-C97C-7E8C-C1ED0D18F1D5}"/>
              </a:ext>
            </a:extLst>
          </p:cNvPr>
          <p:cNvGrpSpPr/>
          <p:nvPr/>
        </p:nvGrpSpPr>
        <p:grpSpPr>
          <a:xfrm>
            <a:off x="372765" y="6559533"/>
            <a:ext cx="2664000" cy="180000"/>
            <a:chOff x="8443328" y="6522899"/>
            <a:chExt cx="3380445" cy="246221"/>
          </a:xfrm>
        </p:grpSpPr>
        <p:pic>
          <p:nvPicPr>
            <p:cNvPr id="25" name="Picture 24" descr="legend-West Bengal.png">
              <a:extLst>
                <a:ext uri="{FF2B5EF4-FFF2-40B4-BE49-F238E27FC236}">
                  <a16:creationId xmlns:a16="http://schemas.microsoft.com/office/drawing/2014/main" id="{20164A70-F2EF-D94F-3462-CF086DAEF6E0}"/>
                </a:ext>
              </a:extLst>
            </p:cNvPr>
            <p:cNvPicPr>
              <a:picLocks noChangeAspect="1"/>
            </p:cNvPicPr>
            <p:nvPr/>
          </p:nvPicPr>
          <p:blipFill rotWithShape="1">
            <a:blip r:embed="rId3"/>
            <a:srcRect l="10485" t="8807"/>
            <a:stretch/>
          </p:blipFill>
          <p:spPr>
            <a:xfrm>
              <a:off x="8443328" y="6522899"/>
              <a:ext cx="3380445" cy="246221"/>
            </a:xfrm>
            <a:prstGeom prst="rect">
              <a:avLst/>
            </a:prstGeom>
          </p:spPr>
        </p:pic>
        <p:sp>
          <p:nvSpPr>
            <p:cNvPr id="26" name="Oval 25">
              <a:extLst>
                <a:ext uri="{FF2B5EF4-FFF2-40B4-BE49-F238E27FC236}">
                  <a16:creationId xmlns:a16="http://schemas.microsoft.com/office/drawing/2014/main" id="{2C09D72A-1167-D9C1-2D8F-C80752414C7B}"/>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Slide Number Placeholder 4">
            <a:extLst>
              <a:ext uri="{FF2B5EF4-FFF2-40B4-BE49-F238E27FC236}">
                <a16:creationId xmlns:a16="http://schemas.microsoft.com/office/drawing/2014/main" id="{FC87B146-0942-69D4-8C30-22AAE0B86C00}"/>
              </a:ext>
            </a:extLst>
          </p:cNvPr>
          <p:cNvSpPr>
            <a:spLocks noGrp="1"/>
          </p:cNvSpPr>
          <p:nvPr>
            <p:ph type="sldNum" sz="quarter" idx="7"/>
          </p:nvPr>
        </p:nvSpPr>
        <p:spPr/>
        <p:txBody>
          <a:bodyPr/>
          <a:lstStyle/>
          <a:p>
            <a:fld id="{B6F15528-21DE-4FAA-801E-634DDDAF4B2B}" type="slidenum">
              <a:rPr lang="en-US" smtClean="0"/>
              <a:t>55</a:t>
            </a:fld>
            <a:endParaRPr lang="en-US"/>
          </a:p>
        </p:txBody>
      </p:sp>
      <p:sp>
        <p:nvSpPr>
          <p:cNvPr id="3" name="TextBox 2">
            <a:extLst>
              <a:ext uri="{FF2B5EF4-FFF2-40B4-BE49-F238E27FC236}">
                <a16:creationId xmlns:a16="http://schemas.microsoft.com/office/drawing/2014/main" id="{1BD2A202-CDDB-20C0-930C-1149AB5E5872}"/>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4" name="TextBox 3">
            <a:extLst>
              <a:ext uri="{FF2B5EF4-FFF2-40B4-BE49-F238E27FC236}">
                <a16:creationId xmlns:a16="http://schemas.microsoft.com/office/drawing/2014/main" id="{7002E43C-7A82-48E1-A862-734490F75EE2}"/>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422016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Instagram (All Leaders)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818CA394-5205-E227-50B4-B73D1FEF1B10}"/>
              </a:ext>
            </a:extLst>
          </p:cNvPr>
          <p:cNvSpPr>
            <a:spLocks noGrp="1"/>
          </p:cNvSpPr>
          <p:nvPr>
            <p:ph type="sldNum" sz="quarter" idx="7"/>
          </p:nvPr>
        </p:nvSpPr>
        <p:spPr/>
        <p:txBody>
          <a:bodyPr/>
          <a:lstStyle/>
          <a:p>
            <a:fld id="{B6F15528-21DE-4FAA-801E-634DDDAF4B2B}" type="slidenum">
              <a:rPr lang="en-US" smtClean="0"/>
              <a:t>56</a:t>
            </a:fld>
            <a:endParaRPr lang="en-US"/>
          </a:p>
        </p:txBody>
      </p:sp>
    </p:spTree>
    <p:extLst>
      <p:ext uri="{BB962C8B-B14F-4D97-AF65-F5344CB8AC3E}">
        <p14:creationId xmlns:p14="http://schemas.microsoft.com/office/powerpoint/2010/main" val="3346340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409FE32A-1030-D70E-ECDC-E9B7675843FD}"/>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lgn="ctr">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Followers and Activity Weekly Performance</a:t>
            </a:r>
          </a:p>
        </p:txBody>
      </p:sp>
      <p:sp>
        <p:nvSpPr>
          <p:cNvPr id="12" name="Rectangle 11">
            <a:extLst>
              <a:ext uri="{FF2B5EF4-FFF2-40B4-BE49-F238E27FC236}">
                <a16:creationId xmlns:a16="http://schemas.microsoft.com/office/drawing/2014/main" id="{C6CB1AC8-3100-8824-1D14-EF8AD4AD366A}"/>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3" name="TextBox 32">
            <a:extLst>
              <a:ext uri="{FF2B5EF4-FFF2-40B4-BE49-F238E27FC236}">
                <a16:creationId xmlns:a16="http://schemas.microsoft.com/office/drawing/2014/main" id="{F368AE53-49EC-E161-141C-6267FA34A9F9}"/>
              </a:ext>
            </a:extLst>
          </p:cNvPr>
          <p:cNvSpPr txBox="1"/>
          <p:nvPr/>
        </p:nvSpPr>
        <p:spPr>
          <a:xfrm>
            <a:off x="1793860" y="1119171"/>
            <a:ext cx="1156086" cy="276999"/>
          </a:xfrm>
          <a:prstGeom prst="rect">
            <a:avLst/>
          </a:prstGeom>
          <a:noFill/>
        </p:spPr>
        <p:txBody>
          <a:bodyPr wrap="none" rtlCol="0">
            <a:spAutoFit/>
          </a:bodyPr>
          <a:lstStyle/>
          <a:p>
            <a:pPr algn="ctr"/>
            <a:r>
              <a:rPr lang="en-IN" sz="1200" b="1" dirty="0">
                <a:latin typeface="Bahnschrift" panose="020B0502040204020203" pitchFamily="34" charset="0"/>
              </a:rPr>
              <a:t>Total Follower</a:t>
            </a:r>
          </a:p>
        </p:txBody>
      </p:sp>
      <p:sp>
        <p:nvSpPr>
          <p:cNvPr id="34" name="TextBox 33">
            <a:extLst>
              <a:ext uri="{FF2B5EF4-FFF2-40B4-BE49-F238E27FC236}">
                <a16:creationId xmlns:a16="http://schemas.microsoft.com/office/drawing/2014/main" id="{360F125D-C186-12B1-9F8F-C63B0F72BD88}"/>
              </a:ext>
            </a:extLst>
          </p:cNvPr>
          <p:cNvSpPr txBox="1"/>
          <p:nvPr/>
        </p:nvSpPr>
        <p:spPr>
          <a:xfrm>
            <a:off x="3370320" y="1119171"/>
            <a:ext cx="1330813" cy="276999"/>
          </a:xfrm>
          <a:prstGeom prst="rect">
            <a:avLst/>
          </a:prstGeom>
          <a:noFill/>
        </p:spPr>
        <p:txBody>
          <a:bodyPr wrap="none" rtlCol="0">
            <a:spAutoFit/>
          </a:bodyPr>
          <a:lstStyle/>
          <a:p>
            <a:pPr algn="ctr"/>
            <a:r>
              <a:rPr lang="en-IN" sz="1200" b="1" dirty="0">
                <a:latin typeface="Bahnschrift" panose="020B0502040204020203" pitchFamily="34" charset="0"/>
              </a:rPr>
              <a:t>Follower Growth</a:t>
            </a:r>
          </a:p>
        </p:txBody>
      </p:sp>
      <p:sp>
        <p:nvSpPr>
          <p:cNvPr id="35" name="TextBox 34">
            <a:extLst>
              <a:ext uri="{FF2B5EF4-FFF2-40B4-BE49-F238E27FC236}">
                <a16:creationId xmlns:a16="http://schemas.microsoft.com/office/drawing/2014/main" id="{C5DF5376-07DC-A7FD-9EC7-0A3AE7155265}"/>
              </a:ext>
            </a:extLst>
          </p:cNvPr>
          <p:cNvSpPr txBox="1"/>
          <p:nvPr/>
        </p:nvSpPr>
        <p:spPr>
          <a:xfrm>
            <a:off x="5110443" y="1119171"/>
            <a:ext cx="1595309" cy="276999"/>
          </a:xfrm>
          <a:prstGeom prst="rect">
            <a:avLst/>
          </a:prstGeom>
          <a:noFill/>
        </p:spPr>
        <p:txBody>
          <a:bodyPr wrap="none" rtlCol="0">
            <a:spAutoFit/>
          </a:bodyPr>
          <a:lstStyle/>
          <a:p>
            <a:pPr algn="ctr"/>
            <a:r>
              <a:rPr lang="en-IN" sz="1200" b="1" dirty="0">
                <a:latin typeface="Bahnschrift" panose="020B0502040204020203" pitchFamily="34" charset="0"/>
              </a:rPr>
              <a:t>Count of Active Days</a:t>
            </a:r>
          </a:p>
        </p:txBody>
      </p:sp>
      <p:sp>
        <p:nvSpPr>
          <p:cNvPr id="36" name="TextBox 35">
            <a:extLst>
              <a:ext uri="{FF2B5EF4-FFF2-40B4-BE49-F238E27FC236}">
                <a16:creationId xmlns:a16="http://schemas.microsoft.com/office/drawing/2014/main" id="{330128AA-158C-E8FC-F636-E3343C748B3B}"/>
              </a:ext>
            </a:extLst>
          </p:cNvPr>
          <p:cNvSpPr txBox="1"/>
          <p:nvPr/>
        </p:nvSpPr>
        <p:spPr>
          <a:xfrm>
            <a:off x="6905785" y="1119171"/>
            <a:ext cx="1524776" cy="276999"/>
          </a:xfrm>
          <a:prstGeom prst="rect">
            <a:avLst/>
          </a:prstGeom>
          <a:noFill/>
        </p:spPr>
        <p:txBody>
          <a:bodyPr wrap="none" rtlCol="0">
            <a:spAutoFit/>
          </a:bodyPr>
          <a:lstStyle/>
          <a:p>
            <a:pPr algn="ctr"/>
            <a:r>
              <a:rPr lang="en-IN" sz="1200" b="1" dirty="0">
                <a:latin typeface="Bahnschrift" panose="020B0502040204020203" pitchFamily="34" charset="0"/>
              </a:rPr>
              <a:t>Active Days Growth</a:t>
            </a:r>
          </a:p>
        </p:txBody>
      </p:sp>
      <p:sp>
        <p:nvSpPr>
          <p:cNvPr id="37" name="TextBox 36">
            <a:extLst>
              <a:ext uri="{FF2B5EF4-FFF2-40B4-BE49-F238E27FC236}">
                <a16:creationId xmlns:a16="http://schemas.microsoft.com/office/drawing/2014/main" id="{2DEAACC9-26D4-E965-8631-7B8EF003349F}"/>
              </a:ext>
            </a:extLst>
          </p:cNvPr>
          <p:cNvSpPr txBox="1"/>
          <p:nvPr/>
        </p:nvSpPr>
        <p:spPr>
          <a:xfrm>
            <a:off x="8904636" y="1119171"/>
            <a:ext cx="854721" cy="276999"/>
          </a:xfrm>
          <a:prstGeom prst="rect">
            <a:avLst/>
          </a:prstGeom>
          <a:noFill/>
        </p:spPr>
        <p:txBody>
          <a:bodyPr wrap="none" rtlCol="0">
            <a:spAutoFit/>
          </a:bodyPr>
          <a:lstStyle/>
          <a:p>
            <a:pPr algn="ctr"/>
            <a:r>
              <a:rPr lang="en-IN" sz="1200" b="1" dirty="0">
                <a:latin typeface="Bahnschrift" panose="020B0502040204020203" pitchFamily="34" charset="0"/>
              </a:rPr>
              <a:t>Total Post</a:t>
            </a:r>
          </a:p>
        </p:txBody>
      </p:sp>
      <p:sp>
        <p:nvSpPr>
          <p:cNvPr id="38" name="TextBox 37">
            <a:extLst>
              <a:ext uri="{FF2B5EF4-FFF2-40B4-BE49-F238E27FC236}">
                <a16:creationId xmlns:a16="http://schemas.microsoft.com/office/drawing/2014/main" id="{7E2A4ABF-5016-2492-A6FE-EA935A6C4429}"/>
              </a:ext>
            </a:extLst>
          </p:cNvPr>
          <p:cNvSpPr txBox="1"/>
          <p:nvPr/>
        </p:nvSpPr>
        <p:spPr>
          <a:xfrm>
            <a:off x="10361722" y="1119171"/>
            <a:ext cx="1396536" cy="276999"/>
          </a:xfrm>
          <a:prstGeom prst="rect">
            <a:avLst/>
          </a:prstGeom>
          <a:noFill/>
        </p:spPr>
        <p:txBody>
          <a:bodyPr wrap="none" rtlCol="0">
            <a:spAutoFit/>
          </a:bodyPr>
          <a:lstStyle/>
          <a:p>
            <a:pPr algn="ctr"/>
            <a:r>
              <a:rPr lang="en-IN" sz="1200" b="1" dirty="0">
                <a:latin typeface="Bahnschrift" panose="020B0502040204020203" pitchFamily="34" charset="0"/>
              </a:rPr>
              <a:t>Total Post Growth</a:t>
            </a:r>
          </a:p>
        </p:txBody>
      </p:sp>
      <p:grpSp>
        <p:nvGrpSpPr>
          <p:cNvPr id="41" name="Group 40">
            <a:extLst>
              <a:ext uri="{FF2B5EF4-FFF2-40B4-BE49-F238E27FC236}">
                <a16:creationId xmlns:a16="http://schemas.microsoft.com/office/drawing/2014/main" id="{6B5E90DB-F0F1-DF87-36E3-0687DFF6FAF0}"/>
              </a:ext>
            </a:extLst>
          </p:cNvPr>
          <p:cNvGrpSpPr/>
          <p:nvPr/>
        </p:nvGrpSpPr>
        <p:grpSpPr>
          <a:xfrm>
            <a:off x="372765" y="6559533"/>
            <a:ext cx="2664000" cy="180000"/>
            <a:chOff x="8443328" y="6522899"/>
            <a:chExt cx="3380445" cy="246221"/>
          </a:xfrm>
        </p:grpSpPr>
        <p:pic>
          <p:nvPicPr>
            <p:cNvPr id="42" name="Picture 41" descr="legend-West Bengal.png">
              <a:extLst>
                <a:ext uri="{FF2B5EF4-FFF2-40B4-BE49-F238E27FC236}">
                  <a16:creationId xmlns:a16="http://schemas.microsoft.com/office/drawing/2014/main" id="{5E224B24-28E1-22CA-A8B4-2EB0CDA0CAD0}"/>
                </a:ext>
              </a:extLst>
            </p:cNvPr>
            <p:cNvPicPr>
              <a:picLocks noChangeAspect="1"/>
            </p:cNvPicPr>
            <p:nvPr/>
          </p:nvPicPr>
          <p:blipFill rotWithShape="1">
            <a:blip r:embed="rId3"/>
            <a:srcRect l="10485" t="8807"/>
            <a:stretch/>
          </p:blipFill>
          <p:spPr>
            <a:xfrm>
              <a:off x="8443328" y="6522899"/>
              <a:ext cx="3380445" cy="246221"/>
            </a:xfrm>
            <a:prstGeom prst="rect">
              <a:avLst/>
            </a:prstGeom>
          </p:spPr>
        </p:pic>
        <p:sp>
          <p:nvSpPr>
            <p:cNvPr id="43" name="Oval 42">
              <a:extLst>
                <a:ext uri="{FF2B5EF4-FFF2-40B4-BE49-F238E27FC236}">
                  <a16:creationId xmlns:a16="http://schemas.microsoft.com/office/drawing/2014/main" id="{46BDCD37-235D-527F-9AE1-08788295570A}"/>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Slide Number Placeholder 4">
            <a:extLst>
              <a:ext uri="{FF2B5EF4-FFF2-40B4-BE49-F238E27FC236}">
                <a16:creationId xmlns:a16="http://schemas.microsoft.com/office/drawing/2014/main" id="{28BED141-E5A5-906C-00CF-3AAC0FD25A2E}"/>
              </a:ext>
            </a:extLst>
          </p:cNvPr>
          <p:cNvSpPr>
            <a:spLocks noGrp="1"/>
          </p:cNvSpPr>
          <p:nvPr>
            <p:ph type="sldNum" sz="quarter" idx="7"/>
          </p:nvPr>
        </p:nvSpPr>
        <p:spPr/>
        <p:txBody>
          <a:bodyPr/>
          <a:lstStyle/>
          <a:p>
            <a:fld id="{B6F15528-21DE-4FAA-801E-634DDDAF4B2B}" type="slidenum">
              <a:rPr lang="en-US" smtClean="0"/>
              <a:t>57</a:t>
            </a:fld>
            <a:endParaRPr lang="en-US"/>
          </a:p>
        </p:txBody>
      </p:sp>
      <p:sp>
        <p:nvSpPr>
          <p:cNvPr id="3" name="TextBox 2">
            <a:extLst>
              <a:ext uri="{FF2B5EF4-FFF2-40B4-BE49-F238E27FC236}">
                <a16:creationId xmlns:a16="http://schemas.microsoft.com/office/drawing/2014/main" id="{16F635E3-40D3-AA19-C59B-5CFE0529143D}"/>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4" name="TextBox 3">
            <a:extLst>
              <a:ext uri="{FF2B5EF4-FFF2-40B4-BE49-F238E27FC236}">
                <a16:creationId xmlns:a16="http://schemas.microsoft.com/office/drawing/2014/main" id="{2E53AA1B-E78A-89CC-4069-78ED62A9A55F}"/>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1787990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D3D96C6E-5C76-4E97-CD2E-B00E297B2244}"/>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Activity Weekly Performance</a:t>
            </a:r>
          </a:p>
        </p:txBody>
      </p:sp>
      <p:sp>
        <p:nvSpPr>
          <p:cNvPr id="11" name="Rectangle 10">
            <a:extLst>
              <a:ext uri="{FF2B5EF4-FFF2-40B4-BE49-F238E27FC236}">
                <a16:creationId xmlns:a16="http://schemas.microsoft.com/office/drawing/2014/main" id="{94B57C61-B1D2-B720-7799-6D82B8143FFA}"/>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30" name="Group 29">
            <a:extLst>
              <a:ext uri="{FF2B5EF4-FFF2-40B4-BE49-F238E27FC236}">
                <a16:creationId xmlns:a16="http://schemas.microsoft.com/office/drawing/2014/main" id="{1F574B4C-28A2-BDC6-513F-BB40CBA6EA34}"/>
              </a:ext>
            </a:extLst>
          </p:cNvPr>
          <p:cNvGrpSpPr/>
          <p:nvPr/>
        </p:nvGrpSpPr>
        <p:grpSpPr>
          <a:xfrm>
            <a:off x="372765" y="6559533"/>
            <a:ext cx="2664000" cy="180000"/>
            <a:chOff x="8443328" y="6522899"/>
            <a:chExt cx="3380445" cy="246221"/>
          </a:xfrm>
        </p:grpSpPr>
        <p:pic>
          <p:nvPicPr>
            <p:cNvPr id="31" name="Picture 30" descr="legend-West Bengal.png">
              <a:extLst>
                <a:ext uri="{FF2B5EF4-FFF2-40B4-BE49-F238E27FC236}">
                  <a16:creationId xmlns:a16="http://schemas.microsoft.com/office/drawing/2014/main" id="{791B40AF-8D34-E36B-F5CE-F6AA3A050FA9}"/>
                </a:ext>
              </a:extLst>
            </p:cNvPr>
            <p:cNvPicPr>
              <a:picLocks noChangeAspect="1"/>
            </p:cNvPicPr>
            <p:nvPr/>
          </p:nvPicPr>
          <p:blipFill rotWithShape="1">
            <a:blip r:embed="rId3"/>
            <a:srcRect l="10485" t="8807"/>
            <a:stretch/>
          </p:blipFill>
          <p:spPr>
            <a:xfrm>
              <a:off x="8443328" y="6522899"/>
              <a:ext cx="3380445" cy="246221"/>
            </a:xfrm>
            <a:prstGeom prst="rect">
              <a:avLst/>
            </a:prstGeom>
          </p:spPr>
        </p:pic>
        <p:sp>
          <p:nvSpPr>
            <p:cNvPr id="32" name="Oval 31">
              <a:extLst>
                <a:ext uri="{FF2B5EF4-FFF2-40B4-BE49-F238E27FC236}">
                  <a16:creationId xmlns:a16="http://schemas.microsoft.com/office/drawing/2014/main" id="{C9109158-2CE6-ACD8-829C-485572C72F88}"/>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Slide Number Placeholder 4">
            <a:extLst>
              <a:ext uri="{FF2B5EF4-FFF2-40B4-BE49-F238E27FC236}">
                <a16:creationId xmlns:a16="http://schemas.microsoft.com/office/drawing/2014/main" id="{86022640-5D19-58E9-3B6F-7C216AF68C27}"/>
              </a:ext>
            </a:extLst>
          </p:cNvPr>
          <p:cNvSpPr>
            <a:spLocks noGrp="1"/>
          </p:cNvSpPr>
          <p:nvPr>
            <p:ph type="sldNum" sz="quarter" idx="7"/>
          </p:nvPr>
        </p:nvSpPr>
        <p:spPr/>
        <p:txBody>
          <a:bodyPr/>
          <a:lstStyle/>
          <a:p>
            <a:fld id="{B6F15528-21DE-4FAA-801E-634DDDAF4B2B}" type="slidenum">
              <a:rPr lang="en-US" smtClean="0"/>
              <a:t>58</a:t>
            </a:fld>
            <a:endParaRPr lang="en-US"/>
          </a:p>
        </p:txBody>
      </p:sp>
      <p:sp>
        <p:nvSpPr>
          <p:cNvPr id="6" name="TextBox 5">
            <a:extLst>
              <a:ext uri="{FF2B5EF4-FFF2-40B4-BE49-F238E27FC236}">
                <a16:creationId xmlns:a16="http://schemas.microsoft.com/office/drawing/2014/main" id="{9F6BA865-A081-6D24-B2B1-0B037E404BAE}"/>
              </a:ext>
            </a:extLst>
          </p:cNvPr>
          <p:cNvSpPr txBox="1"/>
          <p:nvPr/>
        </p:nvSpPr>
        <p:spPr>
          <a:xfrm>
            <a:off x="1574503" y="1119171"/>
            <a:ext cx="1438214" cy="276999"/>
          </a:xfrm>
          <a:prstGeom prst="rect">
            <a:avLst/>
          </a:prstGeom>
          <a:noFill/>
        </p:spPr>
        <p:txBody>
          <a:bodyPr wrap="none" rtlCol="0">
            <a:spAutoFit/>
          </a:bodyPr>
          <a:lstStyle/>
          <a:p>
            <a:r>
              <a:rPr lang="en-IN" sz="1200" b="1" dirty="0">
                <a:latin typeface="Bahnschrift" panose="020B0502040204020203" pitchFamily="34" charset="0"/>
              </a:rPr>
              <a:t>Avg. Post Per Day </a:t>
            </a:r>
          </a:p>
        </p:txBody>
      </p:sp>
      <p:sp>
        <p:nvSpPr>
          <p:cNvPr id="8" name="TextBox 7">
            <a:extLst>
              <a:ext uri="{FF2B5EF4-FFF2-40B4-BE49-F238E27FC236}">
                <a16:creationId xmlns:a16="http://schemas.microsoft.com/office/drawing/2014/main" id="{7209E5F6-7F27-3F32-28A1-2458C599B43E}"/>
              </a:ext>
            </a:extLst>
          </p:cNvPr>
          <p:cNvSpPr txBox="1"/>
          <p:nvPr/>
        </p:nvSpPr>
        <p:spPr>
          <a:xfrm>
            <a:off x="5344015" y="1119171"/>
            <a:ext cx="1010213" cy="276999"/>
          </a:xfrm>
          <a:prstGeom prst="rect">
            <a:avLst/>
          </a:prstGeom>
          <a:noFill/>
        </p:spPr>
        <p:txBody>
          <a:bodyPr wrap="none" rtlCol="0">
            <a:spAutoFit/>
          </a:bodyPr>
          <a:lstStyle/>
          <a:p>
            <a:r>
              <a:rPr lang="en-IN" sz="1200" b="1" dirty="0">
                <a:latin typeface="Bahnschrift" panose="020B0502040204020203" pitchFamily="34" charset="0"/>
              </a:rPr>
              <a:t>Type of Post</a:t>
            </a:r>
          </a:p>
        </p:txBody>
      </p:sp>
      <p:sp>
        <p:nvSpPr>
          <p:cNvPr id="9" name="TextBox 8">
            <a:extLst>
              <a:ext uri="{FF2B5EF4-FFF2-40B4-BE49-F238E27FC236}">
                <a16:creationId xmlns:a16="http://schemas.microsoft.com/office/drawing/2014/main" id="{B60F357E-29E6-B4C1-E5E9-A11CC5C40CE7}"/>
              </a:ext>
            </a:extLst>
          </p:cNvPr>
          <p:cNvSpPr txBox="1"/>
          <p:nvPr/>
        </p:nvSpPr>
        <p:spPr>
          <a:xfrm>
            <a:off x="6902857" y="1119171"/>
            <a:ext cx="1343638" cy="276999"/>
          </a:xfrm>
          <a:prstGeom prst="rect">
            <a:avLst/>
          </a:prstGeom>
          <a:noFill/>
        </p:spPr>
        <p:txBody>
          <a:bodyPr wrap="none" rtlCol="0">
            <a:spAutoFit/>
          </a:bodyPr>
          <a:lstStyle/>
          <a:p>
            <a:r>
              <a:rPr lang="en-IN" sz="1200" b="1" dirty="0">
                <a:latin typeface="Bahnschrift" panose="020B0502040204020203" pitchFamily="34" charset="0"/>
              </a:rPr>
              <a:t>Avg. Video Views</a:t>
            </a:r>
          </a:p>
        </p:txBody>
      </p:sp>
      <p:sp>
        <p:nvSpPr>
          <p:cNvPr id="10" name="TextBox 9">
            <a:extLst>
              <a:ext uri="{FF2B5EF4-FFF2-40B4-BE49-F238E27FC236}">
                <a16:creationId xmlns:a16="http://schemas.microsoft.com/office/drawing/2014/main" id="{6B677AE8-9DD4-5871-15E2-E8D7338026C3}"/>
              </a:ext>
            </a:extLst>
          </p:cNvPr>
          <p:cNvSpPr txBox="1"/>
          <p:nvPr/>
        </p:nvSpPr>
        <p:spPr>
          <a:xfrm>
            <a:off x="8678975" y="1119171"/>
            <a:ext cx="1885453" cy="276999"/>
          </a:xfrm>
          <a:prstGeom prst="rect">
            <a:avLst/>
          </a:prstGeom>
          <a:noFill/>
        </p:spPr>
        <p:txBody>
          <a:bodyPr wrap="none" rtlCol="0">
            <a:spAutoFit/>
          </a:bodyPr>
          <a:lstStyle/>
          <a:p>
            <a:r>
              <a:rPr lang="en-IN" sz="1200" b="1" dirty="0">
                <a:latin typeface="Bahnschrift" panose="020B0502040204020203" pitchFamily="34" charset="0"/>
              </a:rPr>
              <a:t>Avg. Video Views Growth</a:t>
            </a:r>
          </a:p>
        </p:txBody>
      </p:sp>
      <p:sp>
        <p:nvSpPr>
          <p:cNvPr id="3" name="TextBox 2">
            <a:extLst>
              <a:ext uri="{FF2B5EF4-FFF2-40B4-BE49-F238E27FC236}">
                <a16:creationId xmlns:a16="http://schemas.microsoft.com/office/drawing/2014/main" id="{E0121CDA-1A1F-3E2D-1B01-8275214E146F}"/>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4" name="TextBox 3">
            <a:extLst>
              <a:ext uri="{FF2B5EF4-FFF2-40B4-BE49-F238E27FC236}">
                <a16:creationId xmlns:a16="http://schemas.microsoft.com/office/drawing/2014/main" id="{F480EE2A-1CBC-03BB-2C8E-BC307DD31F67}"/>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grpSp>
        <p:nvGrpSpPr>
          <p:cNvPr id="17" name="Group 16">
            <a:extLst>
              <a:ext uri="{FF2B5EF4-FFF2-40B4-BE49-F238E27FC236}">
                <a16:creationId xmlns:a16="http://schemas.microsoft.com/office/drawing/2014/main" id="{B402AAB9-4B72-E121-7B78-5800DCF5CA1A}"/>
              </a:ext>
            </a:extLst>
          </p:cNvPr>
          <p:cNvGrpSpPr/>
          <p:nvPr/>
        </p:nvGrpSpPr>
        <p:grpSpPr>
          <a:xfrm>
            <a:off x="2952002" y="6502218"/>
            <a:ext cx="2129109" cy="276999"/>
            <a:chOff x="2952002" y="6502218"/>
            <a:chExt cx="2129109" cy="276999"/>
          </a:xfrm>
        </p:grpSpPr>
        <p:sp>
          <p:nvSpPr>
            <p:cNvPr id="18" name="TextBox 17">
              <a:extLst>
                <a:ext uri="{FF2B5EF4-FFF2-40B4-BE49-F238E27FC236}">
                  <a16:creationId xmlns:a16="http://schemas.microsoft.com/office/drawing/2014/main" id="{1ACA0CF3-9649-9DD9-823A-BD69C92A400B}"/>
                </a:ext>
              </a:extLst>
            </p:cNvPr>
            <p:cNvSpPr txBox="1"/>
            <p:nvPr/>
          </p:nvSpPr>
          <p:spPr>
            <a:xfrm>
              <a:off x="2952002" y="6502218"/>
              <a:ext cx="2129109" cy="276999"/>
            </a:xfrm>
            <a:prstGeom prst="rect">
              <a:avLst/>
            </a:prstGeom>
            <a:noFill/>
          </p:spPr>
          <p:txBody>
            <a:bodyPr wrap="none" rtlCol="0">
              <a:spAutoFit/>
            </a:bodyPr>
            <a:lstStyle/>
            <a:p>
              <a:r>
                <a:rPr lang="en-IN" sz="1200" dirty="0">
                  <a:latin typeface="Bahnschrift" panose="020B0502040204020203" pitchFamily="34" charset="0"/>
                </a:rPr>
                <a:t>   Carousel      Photo      Reel</a:t>
              </a:r>
            </a:p>
          </p:txBody>
        </p:sp>
        <p:sp>
          <p:nvSpPr>
            <p:cNvPr id="19" name="Oval 18">
              <a:extLst>
                <a:ext uri="{FF2B5EF4-FFF2-40B4-BE49-F238E27FC236}">
                  <a16:creationId xmlns:a16="http://schemas.microsoft.com/office/drawing/2014/main" id="{255A1F55-2816-544A-A035-DEF3322E4D28}"/>
                </a:ext>
              </a:extLst>
            </p:cNvPr>
            <p:cNvSpPr/>
            <p:nvPr/>
          </p:nvSpPr>
          <p:spPr>
            <a:xfrm>
              <a:off x="2952002" y="6561393"/>
              <a:ext cx="144000" cy="144000"/>
            </a:xfrm>
            <a:prstGeom prst="ellipse">
              <a:avLst/>
            </a:prstGeom>
            <a:solidFill>
              <a:srgbClr val="E55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DD543AC8-310E-BB8D-1089-D50AC0D139D1}"/>
                </a:ext>
              </a:extLst>
            </p:cNvPr>
            <p:cNvSpPr/>
            <p:nvPr/>
          </p:nvSpPr>
          <p:spPr>
            <a:xfrm>
              <a:off x="3842337" y="6569415"/>
              <a:ext cx="144000" cy="144000"/>
            </a:xfrm>
            <a:prstGeom prst="ellipse">
              <a:avLst/>
            </a:prstGeom>
            <a:solidFill>
              <a:srgbClr val="15C5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AD6290CB-5E90-EBB5-8165-1DF462148487}"/>
                </a:ext>
              </a:extLst>
            </p:cNvPr>
            <p:cNvSpPr/>
            <p:nvPr/>
          </p:nvSpPr>
          <p:spPr>
            <a:xfrm>
              <a:off x="4475997" y="6561395"/>
              <a:ext cx="144000" cy="144000"/>
            </a:xfrm>
            <a:prstGeom prst="ellipse">
              <a:avLst/>
            </a:prstGeom>
            <a:solidFill>
              <a:srgbClr val="87CEEB"/>
            </a:solidFill>
            <a:ln>
              <a:solidFill>
                <a:srgbClr val="87CE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TextBox 11">
            <a:extLst>
              <a:ext uri="{FF2B5EF4-FFF2-40B4-BE49-F238E27FC236}">
                <a16:creationId xmlns:a16="http://schemas.microsoft.com/office/drawing/2014/main" id="{9357A8E7-F4DF-822A-2D9F-D825D09F1907}"/>
              </a:ext>
            </a:extLst>
          </p:cNvPr>
          <p:cNvSpPr txBox="1"/>
          <p:nvPr/>
        </p:nvSpPr>
        <p:spPr>
          <a:xfrm>
            <a:off x="3033752" y="1119171"/>
            <a:ext cx="1938351" cy="276999"/>
          </a:xfrm>
          <a:prstGeom prst="rect">
            <a:avLst/>
          </a:prstGeom>
          <a:noFill/>
        </p:spPr>
        <p:txBody>
          <a:bodyPr wrap="none" rtlCol="0">
            <a:spAutoFit/>
          </a:bodyPr>
          <a:lstStyle/>
          <a:p>
            <a:r>
              <a:rPr lang="en-IN" sz="1200" b="1" dirty="0">
                <a:latin typeface="Bahnschrift" panose="020B0502040204020203" pitchFamily="34" charset="0"/>
              </a:rPr>
              <a:t>Avg. Post Per Day Growth</a:t>
            </a:r>
          </a:p>
        </p:txBody>
      </p:sp>
    </p:spTree>
    <p:extLst>
      <p:ext uri="{BB962C8B-B14F-4D97-AF65-F5344CB8AC3E}">
        <p14:creationId xmlns:p14="http://schemas.microsoft.com/office/powerpoint/2010/main" val="3129399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4067BBD2-BAA0-5193-488F-E6BB92E049F2}"/>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Engagement Weekly Performance</a:t>
            </a:r>
          </a:p>
        </p:txBody>
      </p:sp>
      <p:sp>
        <p:nvSpPr>
          <p:cNvPr id="15" name="Rectangle 14">
            <a:extLst>
              <a:ext uri="{FF2B5EF4-FFF2-40B4-BE49-F238E27FC236}">
                <a16:creationId xmlns:a16="http://schemas.microsoft.com/office/drawing/2014/main" id="{4B4644C7-7018-46BE-F4B5-D5732A653B1F}"/>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3" name="TextBox 32">
            <a:extLst>
              <a:ext uri="{FF2B5EF4-FFF2-40B4-BE49-F238E27FC236}">
                <a16:creationId xmlns:a16="http://schemas.microsoft.com/office/drawing/2014/main" id="{23E37975-F574-D2CD-D520-16C44C34F31F}"/>
              </a:ext>
            </a:extLst>
          </p:cNvPr>
          <p:cNvSpPr txBox="1"/>
          <p:nvPr/>
        </p:nvSpPr>
        <p:spPr>
          <a:xfrm>
            <a:off x="1726388" y="1088595"/>
            <a:ext cx="1409360" cy="276999"/>
          </a:xfrm>
          <a:prstGeom prst="rect">
            <a:avLst/>
          </a:prstGeom>
          <a:noFill/>
        </p:spPr>
        <p:txBody>
          <a:bodyPr wrap="none" rtlCol="0">
            <a:spAutoFit/>
          </a:bodyPr>
          <a:lstStyle/>
          <a:p>
            <a:pPr algn="ctr"/>
            <a:r>
              <a:rPr lang="en-IN" sz="1200" b="1" dirty="0">
                <a:latin typeface="Bahnschrift" panose="020B0502040204020203" pitchFamily="34" charset="0"/>
              </a:rPr>
              <a:t>Total Engagement</a:t>
            </a:r>
          </a:p>
        </p:txBody>
      </p:sp>
      <p:sp>
        <p:nvSpPr>
          <p:cNvPr id="34" name="TextBox 33">
            <a:extLst>
              <a:ext uri="{FF2B5EF4-FFF2-40B4-BE49-F238E27FC236}">
                <a16:creationId xmlns:a16="http://schemas.microsoft.com/office/drawing/2014/main" id="{76561872-AB37-586A-A480-E2D9E22EEABC}"/>
              </a:ext>
            </a:extLst>
          </p:cNvPr>
          <p:cNvSpPr txBox="1"/>
          <p:nvPr/>
        </p:nvSpPr>
        <p:spPr>
          <a:xfrm>
            <a:off x="5115561" y="1088595"/>
            <a:ext cx="1375697" cy="276999"/>
          </a:xfrm>
          <a:prstGeom prst="rect">
            <a:avLst/>
          </a:prstGeom>
          <a:noFill/>
        </p:spPr>
        <p:txBody>
          <a:bodyPr wrap="none" rtlCol="0">
            <a:spAutoFit/>
          </a:bodyPr>
          <a:lstStyle/>
          <a:p>
            <a:pPr algn="ctr"/>
            <a:r>
              <a:rPr lang="en-IN" sz="1200" b="1" dirty="0">
                <a:latin typeface="Bahnschrift" panose="020B0502040204020203" pitchFamily="34" charset="0"/>
              </a:rPr>
              <a:t>Avg. Engagement</a:t>
            </a:r>
          </a:p>
        </p:txBody>
      </p:sp>
      <p:sp>
        <p:nvSpPr>
          <p:cNvPr id="35" name="TextBox 34">
            <a:extLst>
              <a:ext uri="{FF2B5EF4-FFF2-40B4-BE49-F238E27FC236}">
                <a16:creationId xmlns:a16="http://schemas.microsoft.com/office/drawing/2014/main" id="{27959859-58EB-61B6-0624-FF87EC3F82E7}"/>
              </a:ext>
            </a:extLst>
          </p:cNvPr>
          <p:cNvSpPr txBox="1"/>
          <p:nvPr/>
        </p:nvSpPr>
        <p:spPr>
          <a:xfrm>
            <a:off x="8686831" y="1088595"/>
            <a:ext cx="1394933" cy="276999"/>
          </a:xfrm>
          <a:prstGeom prst="rect">
            <a:avLst/>
          </a:prstGeom>
          <a:noFill/>
        </p:spPr>
        <p:txBody>
          <a:bodyPr wrap="none" rtlCol="0">
            <a:spAutoFit/>
          </a:bodyPr>
          <a:lstStyle/>
          <a:p>
            <a:pPr algn="ctr"/>
            <a:r>
              <a:rPr lang="en-IN" sz="1200" b="1" dirty="0">
                <a:latin typeface="Bahnschrift" panose="020B0502040204020203" pitchFamily="34" charset="0"/>
              </a:rPr>
              <a:t>Engagement Rate</a:t>
            </a:r>
          </a:p>
        </p:txBody>
      </p:sp>
      <p:sp>
        <p:nvSpPr>
          <p:cNvPr id="36" name="TextBox 35">
            <a:extLst>
              <a:ext uri="{FF2B5EF4-FFF2-40B4-BE49-F238E27FC236}">
                <a16:creationId xmlns:a16="http://schemas.microsoft.com/office/drawing/2014/main" id="{497AEB6C-5512-54C3-1FA1-F9CCAC2EA752}"/>
              </a:ext>
            </a:extLst>
          </p:cNvPr>
          <p:cNvSpPr txBox="1"/>
          <p:nvPr/>
        </p:nvSpPr>
        <p:spPr>
          <a:xfrm>
            <a:off x="10215342" y="1088595"/>
            <a:ext cx="1918800" cy="276999"/>
          </a:xfrm>
          <a:prstGeom prst="rect">
            <a:avLst/>
          </a:prstGeom>
          <a:noFill/>
        </p:spPr>
        <p:txBody>
          <a:bodyPr wrap="none" rtlCol="0">
            <a:spAutoFit/>
          </a:bodyPr>
          <a:lstStyle/>
          <a:p>
            <a:pPr algn="ctr"/>
            <a:r>
              <a:rPr lang="en-IN" sz="1200" b="1" dirty="0">
                <a:latin typeface="Bahnschrift" panose="020B0502040204020203" pitchFamily="34" charset="0"/>
              </a:rPr>
              <a:t>Engagement Rate Growth</a:t>
            </a:r>
          </a:p>
        </p:txBody>
      </p:sp>
      <p:sp>
        <p:nvSpPr>
          <p:cNvPr id="37" name="TextBox 36">
            <a:extLst>
              <a:ext uri="{FF2B5EF4-FFF2-40B4-BE49-F238E27FC236}">
                <a16:creationId xmlns:a16="http://schemas.microsoft.com/office/drawing/2014/main" id="{1A7AB9D7-35C9-C25D-3B04-744A723B4196}"/>
              </a:ext>
            </a:extLst>
          </p:cNvPr>
          <p:cNvSpPr txBox="1"/>
          <p:nvPr/>
        </p:nvSpPr>
        <p:spPr>
          <a:xfrm>
            <a:off x="6538202" y="1088595"/>
            <a:ext cx="1918800" cy="276999"/>
          </a:xfrm>
          <a:prstGeom prst="rect">
            <a:avLst/>
          </a:prstGeom>
          <a:noFill/>
        </p:spPr>
        <p:txBody>
          <a:bodyPr wrap="none" rtlCol="0">
            <a:spAutoFit/>
          </a:bodyPr>
          <a:lstStyle/>
          <a:p>
            <a:pPr algn="ctr"/>
            <a:r>
              <a:rPr lang="en-IN" sz="1200" b="1" dirty="0">
                <a:latin typeface="Bahnschrift" panose="020B0502040204020203" pitchFamily="34" charset="0"/>
              </a:rPr>
              <a:t>Avg. Engagement Growth</a:t>
            </a:r>
          </a:p>
        </p:txBody>
      </p:sp>
      <p:sp>
        <p:nvSpPr>
          <p:cNvPr id="38" name="TextBox 37">
            <a:extLst>
              <a:ext uri="{FF2B5EF4-FFF2-40B4-BE49-F238E27FC236}">
                <a16:creationId xmlns:a16="http://schemas.microsoft.com/office/drawing/2014/main" id="{EB3B3C98-45D8-5952-15F7-DBAE6A64DB81}"/>
              </a:ext>
            </a:extLst>
          </p:cNvPr>
          <p:cNvSpPr txBox="1"/>
          <p:nvPr/>
        </p:nvSpPr>
        <p:spPr>
          <a:xfrm>
            <a:off x="3349258" y="1088595"/>
            <a:ext cx="1584088" cy="276999"/>
          </a:xfrm>
          <a:prstGeom prst="rect">
            <a:avLst/>
          </a:prstGeom>
          <a:noFill/>
        </p:spPr>
        <p:txBody>
          <a:bodyPr wrap="none" rtlCol="0">
            <a:spAutoFit/>
          </a:bodyPr>
          <a:lstStyle/>
          <a:p>
            <a:pPr algn="ctr"/>
            <a:r>
              <a:rPr lang="en-IN" sz="1200" b="1" dirty="0">
                <a:latin typeface="Bahnschrift" panose="020B0502040204020203" pitchFamily="34" charset="0"/>
              </a:rPr>
              <a:t>Engagement Growth</a:t>
            </a:r>
          </a:p>
        </p:txBody>
      </p:sp>
      <p:grpSp>
        <p:nvGrpSpPr>
          <p:cNvPr id="40" name="Group 39">
            <a:extLst>
              <a:ext uri="{FF2B5EF4-FFF2-40B4-BE49-F238E27FC236}">
                <a16:creationId xmlns:a16="http://schemas.microsoft.com/office/drawing/2014/main" id="{91FA3112-14EF-A7B3-4019-96F5C780A035}"/>
              </a:ext>
            </a:extLst>
          </p:cNvPr>
          <p:cNvGrpSpPr/>
          <p:nvPr/>
        </p:nvGrpSpPr>
        <p:grpSpPr>
          <a:xfrm>
            <a:off x="372765" y="6559533"/>
            <a:ext cx="2664000" cy="180000"/>
            <a:chOff x="8443328" y="6522899"/>
            <a:chExt cx="3380445" cy="246221"/>
          </a:xfrm>
        </p:grpSpPr>
        <p:pic>
          <p:nvPicPr>
            <p:cNvPr id="41" name="Picture 40" descr="legend-West Bengal.png">
              <a:extLst>
                <a:ext uri="{FF2B5EF4-FFF2-40B4-BE49-F238E27FC236}">
                  <a16:creationId xmlns:a16="http://schemas.microsoft.com/office/drawing/2014/main" id="{625BB568-19FE-93EC-CB1A-4F82B4D143D6}"/>
                </a:ext>
              </a:extLst>
            </p:cNvPr>
            <p:cNvPicPr>
              <a:picLocks noChangeAspect="1"/>
            </p:cNvPicPr>
            <p:nvPr/>
          </p:nvPicPr>
          <p:blipFill rotWithShape="1">
            <a:blip r:embed="rId3"/>
            <a:srcRect l="10485" t="8807"/>
            <a:stretch/>
          </p:blipFill>
          <p:spPr>
            <a:xfrm>
              <a:off x="8443328" y="6522899"/>
              <a:ext cx="3380445" cy="246221"/>
            </a:xfrm>
            <a:prstGeom prst="rect">
              <a:avLst/>
            </a:prstGeom>
          </p:spPr>
        </p:pic>
        <p:sp>
          <p:nvSpPr>
            <p:cNvPr id="42" name="Oval 41">
              <a:extLst>
                <a:ext uri="{FF2B5EF4-FFF2-40B4-BE49-F238E27FC236}">
                  <a16:creationId xmlns:a16="http://schemas.microsoft.com/office/drawing/2014/main" id="{292254E8-7B72-90DE-57D3-C6B6770F2DB0}"/>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A3E820B2-469F-557A-AFF3-60C9074C63A7}"/>
              </a:ext>
            </a:extLst>
          </p:cNvPr>
          <p:cNvSpPr>
            <a:spLocks noGrp="1"/>
          </p:cNvSpPr>
          <p:nvPr>
            <p:ph type="sldNum" sz="quarter" idx="7"/>
          </p:nvPr>
        </p:nvSpPr>
        <p:spPr/>
        <p:txBody>
          <a:bodyPr/>
          <a:lstStyle/>
          <a:p>
            <a:fld id="{B6F15528-21DE-4FAA-801E-634DDDAF4B2B}" type="slidenum">
              <a:rPr lang="en-US" smtClean="0"/>
              <a:t>59</a:t>
            </a:fld>
            <a:endParaRPr lang="en-US"/>
          </a:p>
        </p:txBody>
      </p:sp>
      <p:sp>
        <p:nvSpPr>
          <p:cNvPr id="2" name="TextBox 1">
            <a:extLst>
              <a:ext uri="{FF2B5EF4-FFF2-40B4-BE49-F238E27FC236}">
                <a16:creationId xmlns:a16="http://schemas.microsoft.com/office/drawing/2014/main" id="{9C2B0B1F-3541-DBD3-63E2-68B295347ECC}"/>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45BE013E-30BD-582D-1FE0-F3B13F54B18D}"/>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2986469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218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YouTube (All Leaders)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0DA5127E-8F8B-FCD0-22C8-E1B7BF940369}"/>
              </a:ext>
            </a:extLst>
          </p:cNvPr>
          <p:cNvSpPr>
            <a:spLocks noGrp="1"/>
          </p:cNvSpPr>
          <p:nvPr>
            <p:ph type="sldNum" sz="quarter" idx="7"/>
          </p:nvPr>
        </p:nvSpPr>
        <p:spPr/>
        <p:txBody>
          <a:bodyPr/>
          <a:lstStyle/>
          <a:p>
            <a:fld id="{B6F15528-21DE-4FAA-801E-634DDDAF4B2B}" type="slidenum">
              <a:rPr lang="en-US" smtClean="0"/>
              <a:t>60</a:t>
            </a:fld>
            <a:endParaRPr lang="en-US"/>
          </a:p>
        </p:txBody>
      </p:sp>
    </p:spTree>
    <p:extLst>
      <p:ext uri="{BB962C8B-B14F-4D97-AF65-F5344CB8AC3E}">
        <p14:creationId xmlns:p14="http://schemas.microsoft.com/office/powerpoint/2010/main" val="1347833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0387294-21A7-E9B8-412D-D879FAE756FE}"/>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lgn="ctr">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Followers and Activity Weekly Performance</a:t>
            </a:r>
          </a:p>
        </p:txBody>
      </p:sp>
      <p:sp>
        <p:nvSpPr>
          <p:cNvPr id="12" name="Rectangle 11">
            <a:extLst>
              <a:ext uri="{FF2B5EF4-FFF2-40B4-BE49-F238E27FC236}">
                <a16:creationId xmlns:a16="http://schemas.microsoft.com/office/drawing/2014/main" id="{EF7746D9-70B2-550A-A522-A2B1338F8301}"/>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46" name="TextBox 45">
            <a:extLst>
              <a:ext uri="{FF2B5EF4-FFF2-40B4-BE49-F238E27FC236}">
                <a16:creationId xmlns:a16="http://schemas.microsoft.com/office/drawing/2014/main" id="{A2EF7225-A1E0-8012-7745-2F04B9F3181E}"/>
              </a:ext>
            </a:extLst>
          </p:cNvPr>
          <p:cNvSpPr txBox="1"/>
          <p:nvPr/>
        </p:nvSpPr>
        <p:spPr>
          <a:xfrm>
            <a:off x="1954280" y="1119171"/>
            <a:ext cx="1156086" cy="276999"/>
          </a:xfrm>
          <a:prstGeom prst="rect">
            <a:avLst/>
          </a:prstGeom>
          <a:noFill/>
        </p:spPr>
        <p:txBody>
          <a:bodyPr wrap="none" rtlCol="0">
            <a:spAutoFit/>
          </a:bodyPr>
          <a:lstStyle/>
          <a:p>
            <a:pPr algn="ctr"/>
            <a:r>
              <a:rPr lang="en-IN" sz="1200" b="1" dirty="0">
                <a:latin typeface="Bahnschrift" panose="020B0502040204020203" pitchFamily="34" charset="0"/>
              </a:rPr>
              <a:t>Total Follower</a:t>
            </a:r>
          </a:p>
        </p:txBody>
      </p:sp>
      <p:sp>
        <p:nvSpPr>
          <p:cNvPr id="47" name="TextBox 46">
            <a:extLst>
              <a:ext uri="{FF2B5EF4-FFF2-40B4-BE49-F238E27FC236}">
                <a16:creationId xmlns:a16="http://schemas.microsoft.com/office/drawing/2014/main" id="{C53CC5C5-0D2D-E418-4C24-9F666AFEFEE9}"/>
              </a:ext>
            </a:extLst>
          </p:cNvPr>
          <p:cNvSpPr txBox="1"/>
          <p:nvPr/>
        </p:nvSpPr>
        <p:spPr>
          <a:xfrm>
            <a:off x="3482614" y="1119171"/>
            <a:ext cx="1330813" cy="276999"/>
          </a:xfrm>
          <a:prstGeom prst="rect">
            <a:avLst/>
          </a:prstGeom>
          <a:noFill/>
        </p:spPr>
        <p:txBody>
          <a:bodyPr wrap="none" rtlCol="0">
            <a:spAutoFit/>
          </a:bodyPr>
          <a:lstStyle/>
          <a:p>
            <a:pPr algn="ctr"/>
            <a:r>
              <a:rPr lang="en-IN" sz="1200" b="1" dirty="0">
                <a:latin typeface="Bahnschrift" panose="020B0502040204020203" pitchFamily="34" charset="0"/>
              </a:rPr>
              <a:t>Follower Growth</a:t>
            </a:r>
          </a:p>
        </p:txBody>
      </p:sp>
      <p:sp>
        <p:nvSpPr>
          <p:cNvPr id="48" name="TextBox 47">
            <a:extLst>
              <a:ext uri="{FF2B5EF4-FFF2-40B4-BE49-F238E27FC236}">
                <a16:creationId xmlns:a16="http://schemas.microsoft.com/office/drawing/2014/main" id="{7B6B12A3-49F0-AFF1-9A3E-A705AB4CB4CF}"/>
              </a:ext>
            </a:extLst>
          </p:cNvPr>
          <p:cNvSpPr txBox="1"/>
          <p:nvPr/>
        </p:nvSpPr>
        <p:spPr>
          <a:xfrm>
            <a:off x="5174611" y="1119171"/>
            <a:ext cx="1595309" cy="276999"/>
          </a:xfrm>
          <a:prstGeom prst="rect">
            <a:avLst/>
          </a:prstGeom>
          <a:noFill/>
        </p:spPr>
        <p:txBody>
          <a:bodyPr wrap="none" rtlCol="0">
            <a:spAutoFit/>
          </a:bodyPr>
          <a:lstStyle/>
          <a:p>
            <a:pPr algn="ctr"/>
            <a:r>
              <a:rPr lang="en-IN" sz="1200" b="1" dirty="0">
                <a:latin typeface="Bahnschrift" panose="020B0502040204020203" pitchFamily="34" charset="0"/>
              </a:rPr>
              <a:t>Count of Active Days</a:t>
            </a:r>
          </a:p>
        </p:txBody>
      </p:sp>
      <p:sp>
        <p:nvSpPr>
          <p:cNvPr id="49" name="TextBox 48">
            <a:extLst>
              <a:ext uri="{FF2B5EF4-FFF2-40B4-BE49-F238E27FC236}">
                <a16:creationId xmlns:a16="http://schemas.microsoft.com/office/drawing/2014/main" id="{48CE812F-7CE9-2C0F-78DC-EE9A5481C2F4}"/>
              </a:ext>
            </a:extLst>
          </p:cNvPr>
          <p:cNvSpPr txBox="1"/>
          <p:nvPr/>
        </p:nvSpPr>
        <p:spPr>
          <a:xfrm>
            <a:off x="6937869" y="1119171"/>
            <a:ext cx="1524776" cy="276999"/>
          </a:xfrm>
          <a:prstGeom prst="rect">
            <a:avLst/>
          </a:prstGeom>
          <a:noFill/>
        </p:spPr>
        <p:txBody>
          <a:bodyPr wrap="none" rtlCol="0">
            <a:spAutoFit/>
          </a:bodyPr>
          <a:lstStyle/>
          <a:p>
            <a:pPr algn="ctr"/>
            <a:r>
              <a:rPr lang="en-IN" sz="1200" b="1" dirty="0">
                <a:latin typeface="Bahnschrift" panose="020B0502040204020203" pitchFamily="34" charset="0"/>
              </a:rPr>
              <a:t>Active Days Growth</a:t>
            </a:r>
          </a:p>
        </p:txBody>
      </p:sp>
      <p:sp>
        <p:nvSpPr>
          <p:cNvPr id="50" name="TextBox 49">
            <a:extLst>
              <a:ext uri="{FF2B5EF4-FFF2-40B4-BE49-F238E27FC236}">
                <a16:creationId xmlns:a16="http://schemas.microsoft.com/office/drawing/2014/main" id="{8042F101-A5E1-8765-103B-B9B295724FDE}"/>
              </a:ext>
            </a:extLst>
          </p:cNvPr>
          <p:cNvSpPr txBox="1"/>
          <p:nvPr/>
        </p:nvSpPr>
        <p:spPr>
          <a:xfrm>
            <a:off x="8984846" y="1119171"/>
            <a:ext cx="854721" cy="276999"/>
          </a:xfrm>
          <a:prstGeom prst="rect">
            <a:avLst/>
          </a:prstGeom>
          <a:noFill/>
        </p:spPr>
        <p:txBody>
          <a:bodyPr wrap="none" rtlCol="0">
            <a:spAutoFit/>
          </a:bodyPr>
          <a:lstStyle/>
          <a:p>
            <a:pPr algn="ctr"/>
            <a:r>
              <a:rPr lang="en-IN" sz="1200" b="1" dirty="0">
                <a:latin typeface="Bahnschrift" panose="020B0502040204020203" pitchFamily="34" charset="0"/>
              </a:rPr>
              <a:t>Total Post</a:t>
            </a:r>
          </a:p>
        </p:txBody>
      </p:sp>
      <p:sp>
        <p:nvSpPr>
          <p:cNvPr id="51" name="TextBox 50">
            <a:extLst>
              <a:ext uri="{FF2B5EF4-FFF2-40B4-BE49-F238E27FC236}">
                <a16:creationId xmlns:a16="http://schemas.microsoft.com/office/drawing/2014/main" id="{6A8D692D-EAEF-BDA4-2CF2-411299DC1B7D}"/>
              </a:ext>
            </a:extLst>
          </p:cNvPr>
          <p:cNvSpPr txBox="1"/>
          <p:nvPr/>
        </p:nvSpPr>
        <p:spPr>
          <a:xfrm>
            <a:off x="10554226" y="1119171"/>
            <a:ext cx="1396536" cy="276999"/>
          </a:xfrm>
          <a:prstGeom prst="rect">
            <a:avLst/>
          </a:prstGeom>
          <a:noFill/>
        </p:spPr>
        <p:txBody>
          <a:bodyPr wrap="none" rtlCol="0">
            <a:spAutoFit/>
          </a:bodyPr>
          <a:lstStyle/>
          <a:p>
            <a:pPr algn="ctr"/>
            <a:r>
              <a:rPr lang="en-IN" sz="1200" b="1" dirty="0">
                <a:latin typeface="Bahnschrift" panose="020B0502040204020203" pitchFamily="34" charset="0"/>
              </a:rPr>
              <a:t>Total Post Growth</a:t>
            </a:r>
          </a:p>
        </p:txBody>
      </p:sp>
      <p:grpSp>
        <p:nvGrpSpPr>
          <p:cNvPr id="53" name="Group 52">
            <a:extLst>
              <a:ext uri="{FF2B5EF4-FFF2-40B4-BE49-F238E27FC236}">
                <a16:creationId xmlns:a16="http://schemas.microsoft.com/office/drawing/2014/main" id="{A3908406-3B55-B187-3B4C-FA846B0D7EC5}"/>
              </a:ext>
            </a:extLst>
          </p:cNvPr>
          <p:cNvGrpSpPr/>
          <p:nvPr/>
        </p:nvGrpSpPr>
        <p:grpSpPr>
          <a:xfrm>
            <a:off x="372765" y="6559533"/>
            <a:ext cx="2664000" cy="180000"/>
            <a:chOff x="8443328" y="6522899"/>
            <a:chExt cx="3380445" cy="246221"/>
          </a:xfrm>
        </p:grpSpPr>
        <p:pic>
          <p:nvPicPr>
            <p:cNvPr id="54" name="Picture 53" descr="legend-West Bengal.png">
              <a:extLst>
                <a:ext uri="{FF2B5EF4-FFF2-40B4-BE49-F238E27FC236}">
                  <a16:creationId xmlns:a16="http://schemas.microsoft.com/office/drawing/2014/main" id="{8F8096D4-EBAA-CDB4-8CAE-56C72A6E3566}"/>
                </a:ext>
              </a:extLst>
            </p:cNvPr>
            <p:cNvPicPr>
              <a:picLocks noChangeAspect="1"/>
            </p:cNvPicPr>
            <p:nvPr/>
          </p:nvPicPr>
          <p:blipFill rotWithShape="1">
            <a:blip r:embed="rId3"/>
            <a:srcRect l="10485" t="8807"/>
            <a:stretch/>
          </p:blipFill>
          <p:spPr>
            <a:xfrm>
              <a:off x="8443328" y="6522899"/>
              <a:ext cx="3380445" cy="246221"/>
            </a:xfrm>
            <a:prstGeom prst="rect">
              <a:avLst/>
            </a:prstGeom>
          </p:spPr>
        </p:pic>
        <p:sp>
          <p:nvSpPr>
            <p:cNvPr id="55" name="Oval 54">
              <a:extLst>
                <a:ext uri="{FF2B5EF4-FFF2-40B4-BE49-F238E27FC236}">
                  <a16:creationId xmlns:a16="http://schemas.microsoft.com/office/drawing/2014/main" id="{CCFA2043-5AA4-884B-4C41-305EE0D40036}"/>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Slide Number Placeholder 4">
            <a:extLst>
              <a:ext uri="{FF2B5EF4-FFF2-40B4-BE49-F238E27FC236}">
                <a16:creationId xmlns:a16="http://schemas.microsoft.com/office/drawing/2014/main" id="{750C5154-B48C-207A-7A80-55265DA6F63D}"/>
              </a:ext>
            </a:extLst>
          </p:cNvPr>
          <p:cNvSpPr>
            <a:spLocks noGrp="1"/>
          </p:cNvSpPr>
          <p:nvPr>
            <p:ph type="sldNum" sz="quarter" idx="7"/>
          </p:nvPr>
        </p:nvSpPr>
        <p:spPr/>
        <p:txBody>
          <a:bodyPr/>
          <a:lstStyle/>
          <a:p>
            <a:fld id="{B6F15528-21DE-4FAA-801E-634DDDAF4B2B}" type="slidenum">
              <a:rPr lang="en-US" smtClean="0"/>
              <a:t>61</a:t>
            </a:fld>
            <a:endParaRPr lang="en-US"/>
          </a:p>
        </p:txBody>
      </p:sp>
      <p:sp>
        <p:nvSpPr>
          <p:cNvPr id="3" name="TextBox 2">
            <a:extLst>
              <a:ext uri="{FF2B5EF4-FFF2-40B4-BE49-F238E27FC236}">
                <a16:creationId xmlns:a16="http://schemas.microsoft.com/office/drawing/2014/main" id="{8A259782-03FB-95E7-AC03-C7A016F682C9}"/>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4" name="TextBox 3">
            <a:extLst>
              <a:ext uri="{FF2B5EF4-FFF2-40B4-BE49-F238E27FC236}">
                <a16:creationId xmlns:a16="http://schemas.microsoft.com/office/drawing/2014/main" id="{98213AD4-AC1D-E0E4-8EFE-4E987EECDB64}"/>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204292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5AB616C6-EE39-F282-BC13-445C2EEF419D}"/>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Activity and Views Weekly Performance</a:t>
            </a:r>
          </a:p>
        </p:txBody>
      </p:sp>
      <p:sp>
        <p:nvSpPr>
          <p:cNvPr id="12" name="Rectangle 11">
            <a:extLst>
              <a:ext uri="{FF2B5EF4-FFF2-40B4-BE49-F238E27FC236}">
                <a16:creationId xmlns:a16="http://schemas.microsoft.com/office/drawing/2014/main" id="{3B2C4653-4028-FF6D-9DC2-9DC7678CE16E}"/>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3" name="TextBox 32">
            <a:extLst>
              <a:ext uri="{FF2B5EF4-FFF2-40B4-BE49-F238E27FC236}">
                <a16:creationId xmlns:a16="http://schemas.microsoft.com/office/drawing/2014/main" id="{01F8ED96-062E-3325-F03D-BB1C4C9A3821}"/>
              </a:ext>
            </a:extLst>
          </p:cNvPr>
          <p:cNvSpPr txBox="1"/>
          <p:nvPr/>
        </p:nvSpPr>
        <p:spPr>
          <a:xfrm>
            <a:off x="1574503" y="1119171"/>
            <a:ext cx="1396536" cy="276999"/>
          </a:xfrm>
          <a:prstGeom prst="rect">
            <a:avLst/>
          </a:prstGeom>
          <a:noFill/>
        </p:spPr>
        <p:txBody>
          <a:bodyPr wrap="none" rtlCol="0">
            <a:spAutoFit/>
          </a:bodyPr>
          <a:lstStyle/>
          <a:p>
            <a:r>
              <a:rPr lang="en-IN" sz="1200" b="1" dirty="0">
                <a:latin typeface="Bahnschrift" panose="020B0502040204020203" pitchFamily="34" charset="0"/>
              </a:rPr>
              <a:t>Avg. Post Per Day</a:t>
            </a:r>
          </a:p>
        </p:txBody>
      </p:sp>
      <p:sp>
        <p:nvSpPr>
          <p:cNvPr id="34" name="TextBox 33">
            <a:extLst>
              <a:ext uri="{FF2B5EF4-FFF2-40B4-BE49-F238E27FC236}">
                <a16:creationId xmlns:a16="http://schemas.microsoft.com/office/drawing/2014/main" id="{15392060-C6B3-6B08-4438-0A573E4D69AD}"/>
              </a:ext>
            </a:extLst>
          </p:cNvPr>
          <p:cNvSpPr txBox="1"/>
          <p:nvPr/>
        </p:nvSpPr>
        <p:spPr>
          <a:xfrm>
            <a:off x="3142075" y="1119171"/>
            <a:ext cx="1938351" cy="276999"/>
          </a:xfrm>
          <a:prstGeom prst="rect">
            <a:avLst/>
          </a:prstGeom>
          <a:noFill/>
        </p:spPr>
        <p:txBody>
          <a:bodyPr wrap="none" rtlCol="0">
            <a:spAutoFit/>
          </a:bodyPr>
          <a:lstStyle/>
          <a:p>
            <a:r>
              <a:rPr lang="en-IN" sz="1200" b="1" dirty="0">
                <a:latin typeface="Bahnschrift" panose="020B0502040204020203" pitchFamily="34" charset="0"/>
              </a:rPr>
              <a:t>Avg. Post Per Day Growth</a:t>
            </a:r>
          </a:p>
        </p:txBody>
      </p:sp>
      <p:sp>
        <p:nvSpPr>
          <p:cNvPr id="35" name="TextBox 34">
            <a:extLst>
              <a:ext uri="{FF2B5EF4-FFF2-40B4-BE49-F238E27FC236}">
                <a16:creationId xmlns:a16="http://schemas.microsoft.com/office/drawing/2014/main" id="{EC571117-0437-59C9-B210-AD081F58F9B8}"/>
              </a:ext>
            </a:extLst>
          </p:cNvPr>
          <p:cNvSpPr txBox="1"/>
          <p:nvPr/>
        </p:nvSpPr>
        <p:spPr>
          <a:xfrm>
            <a:off x="5126739" y="1119171"/>
            <a:ext cx="1378904" cy="276999"/>
          </a:xfrm>
          <a:prstGeom prst="rect">
            <a:avLst/>
          </a:prstGeom>
          <a:noFill/>
        </p:spPr>
        <p:txBody>
          <a:bodyPr wrap="none" rtlCol="0">
            <a:spAutoFit/>
          </a:bodyPr>
          <a:lstStyle/>
          <a:p>
            <a:r>
              <a:rPr lang="en-IN" sz="1200" b="1" dirty="0">
                <a:latin typeface="Bahnschrift" panose="020B0502040204020203" pitchFamily="34" charset="0"/>
              </a:rPr>
              <a:t>Total Video Views</a:t>
            </a:r>
          </a:p>
        </p:txBody>
      </p:sp>
      <p:sp>
        <p:nvSpPr>
          <p:cNvPr id="36" name="TextBox 35">
            <a:extLst>
              <a:ext uri="{FF2B5EF4-FFF2-40B4-BE49-F238E27FC236}">
                <a16:creationId xmlns:a16="http://schemas.microsoft.com/office/drawing/2014/main" id="{FBD6C964-DA98-6148-A927-8E196BB6C7D9}"/>
              </a:ext>
            </a:extLst>
          </p:cNvPr>
          <p:cNvSpPr txBox="1"/>
          <p:nvPr/>
        </p:nvSpPr>
        <p:spPr>
          <a:xfrm>
            <a:off x="6934941" y="1119171"/>
            <a:ext cx="1552028" cy="276999"/>
          </a:xfrm>
          <a:prstGeom prst="rect">
            <a:avLst/>
          </a:prstGeom>
          <a:noFill/>
        </p:spPr>
        <p:txBody>
          <a:bodyPr wrap="none" rtlCol="0">
            <a:spAutoFit/>
          </a:bodyPr>
          <a:lstStyle/>
          <a:p>
            <a:r>
              <a:rPr lang="en-IN" sz="1200" b="1" dirty="0">
                <a:latin typeface="Bahnschrift" panose="020B0502040204020203" pitchFamily="34" charset="0"/>
              </a:rPr>
              <a:t>Video Views Growth</a:t>
            </a:r>
          </a:p>
        </p:txBody>
      </p:sp>
      <p:sp>
        <p:nvSpPr>
          <p:cNvPr id="37" name="TextBox 36">
            <a:extLst>
              <a:ext uri="{FF2B5EF4-FFF2-40B4-BE49-F238E27FC236}">
                <a16:creationId xmlns:a16="http://schemas.microsoft.com/office/drawing/2014/main" id="{42BFF656-3E54-7996-DE3A-33ACBBE21578}"/>
              </a:ext>
            </a:extLst>
          </p:cNvPr>
          <p:cNvSpPr txBox="1"/>
          <p:nvPr/>
        </p:nvSpPr>
        <p:spPr>
          <a:xfrm>
            <a:off x="8678975" y="1119171"/>
            <a:ext cx="1343638" cy="276999"/>
          </a:xfrm>
          <a:prstGeom prst="rect">
            <a:avLst/>
          </a:prstGeom>
          <a:noFill/>
        </p:spPr>
        <p:txBody>
          <a:bodyPr wrap="none" rtlCol="0">
            <a:spAutoFit/>
          </a:bodyPr>
          <a:lstStyle/>
          <a:p>
            <a:r>
              <a:rPr lang="en-IN" sz="1200" b="1" dirty="0">
                <a:latin typeface="Bahnschrift" panose="020B0502040204020203" pitchFamily="34" charset="0"/>
              </a:rPr>
              <a:t>Avg. Video Views</a:t>
            </a:r>
          </a:p>
        </p:txBody>
      </p:sp>
      <p:sp>
        <p:nvSpPr>
          <p:cNvPr id="38" name="TextBox 37">
            <a:extLst>
              <a:ext uri="{FF2B5EF4-FFF2-40B4-BE49-F238E27FC236}">
                <a16:creationId xmlns:a16="http://schemas.microsoft.com/office/drawing/2014/main" id="{7A0B6C4A-7A5D-03AF-ED1F-A1F145CD63C2}"/>
              </a:ext>
            </a:extLst>
          </p:cNvPr>
          <p:cNvSpPr txBox="1"/>
          <p:nvPr/>
        </p:nvSpPr>
        <p:spPr>
          <a:xfrm>
            <a:off x="10310716" y="1119171"/>
            <a:ext cx="1885453" cy="276999"/>
          </a:xfrm>
          <a:prstGeom prst="rect">
            <a:avLst/>
          </a:prstGeom>
          <a:noFill/>
        </p:spPr>
        <p:txBody>
          <a:bodyPr wrap="none" rtlCol="0">
            <a:spAutoFit/>
          </a:bodyPr>
          <a:lstStyle/>
          <a:p>
            <a:r>
              <a:rPr lang="en-IN" sz="1200" b="1" dirty="0">
                <a:latin typeface="Bahnschrift" panose="020B0502040204020203" pitchFamily="34" charset="0"/>
              </a:rPr>
              <a:t>Avg. Video Views Growth</a:t>
            </a:r>
          </a:p>
        </p:txBody>
      </p:sp>
      <p:grpSp>
        <p:nvGrpSpPr>
          <p:cNvPr id="47" name="Group 46">
            <a:extLst>
              <a:ext uri="{FF2B5EF4-FFF2-40B4-BE49-F238E27FC236}">
                <a16:creationId xmlns:a16="http://schemas.microsoft.com/office/drawing/2014/main" id="{7C51F2D1-F324-DFFA-1F7A-2629D7730AFC}"/>
              </a:ext>
            </a:extLst>
          </p:cNvPr>
          <p:cNvGrpSpPr/>
          <p:nvPr/>
        </p:nvGrpSpPr>
        <p:grpSpPr>
          <a:xfrm>
            <a:off x="372765" y="6559533"/>
            <a:ext cx="2664000" cy="180000"/>
            <a:chOff x="8443328" y="6522899"/>
            <a:chExt cx="3380445" cy="246221"/>
          </a:xfrm>
        </p:grpSpPr>
        <p:pic>
          <p:nvPicPr>
            <p:cNvPr id="48" name="Picture 47" descr="legend-West Bengal.png">
              <a:extLst>
                <a:ext uri="{FF2B5EF4-FFF2-40B4-BE49-F238E27FC236}">
                  <a16:creationId xmlns:a16="http://schemas.microsoft.com/office/drawing/2014/main" id="{62C599C1-1FBF-E08E-E909-8A358C5745F8}"/>
                </a:ext>
              </a:extLst>
            </p:cNvPr>
            <p:cNvPicPr>
              <a:picLocks noChangeAspect="1"/>
            </p:cNvPicPr>
            <p:nvPr/>
          </p:nvPicPr>
          <p:blipFill rotWithShape="1">
            <a:blip r:embed="rId3"/>
            <a:srcRect l="10485" t="8807"/>
            <a:stretch/>
          </p:blipFill>
          <p:spPr>
            <a:xfrm>
              <a:off x="8443328" y="6522899"/>
              <a:ext cx="3380445" cy="246221"/>
            </a:xfrm>
            <a:prstGeom prst="rect">
              <a:avLst/>
            </a:prstGeom>
          </p:spPr>
        </p:pic>
        <p:sp>
          <p:nvSpPr>
            <p:cNvPr id="49" name="Oval 48">
              <a:extLst>
                <a:ext uri="{FF2B5EF4-FFF2-40B4-BE49-F238E27FC236}">
                  <a16:creationId xmlns:a16="http://schemas.microsoft.com/office/drawing/2014/main" id="{7228B637-46DE-BC43-C50D-1A88325F1EB7}"/>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DC7F92DA-3621-CE48-8036-AC74E3A85FF6}"/>
              </a:ext>
            </a:extLst>
          </p:cNvPr>
          <p:cNvSpPr>
            <a:spLocks noGrp="1"/>
          </p:cNvSpPr>
          <p:nvPr>
            <p:ph type="sldNum" sz="quarter" idx="7"/>
          </p:nvPr>
        </p:nvSpPr>
        <p:spPr/>
        <p:txBody>
          <a:bodyPr/>
          <a:lstStyle/>
          <a:p>
            <a:fld id="{B6F15528-21DE-4FAA-801E-634DDDAF4B2B}" type="slidenum">
              <a:rPr lang="en-US" smtClean="0"/>
              <a:t>62</a:t>
            </a:fld>
            <a:endParaRPr lang="en-US"/>
          </a:p>
        </p:txBody>
      </p:sp>
      <p:sp>
        <p:nvSpPr>
          <p:cNvPr id="2" name="TextBox 1">
            <a:extLst>
              <a:ext uri="{FF2B5EF4-FFF2-40B4-BE49-F238E27FC236}">
                <a16:creationId xmlns:a16="http://schemas.microsoft.com/office/drawing/2014/main" id="{F9AF3DB6-4FF2-FED0-2CFE-F24A49157F65}"/>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A29C0B7D-6F50-9FC7-4777-F88AD748B839}"/>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4193946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86D8A66B-C331-2F21-9F2D-6A30955382D6}"/>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Engagement Weekly Performance</a:t>
            </a:r>
          </a:p>
        </p:txBody>
      </p:sp>
      <p:sp>
        <p:nvSpPr>
          <p:cNvPr id="15" name="Rectangle 14">
            <a:extLst>
              <a:ext uri="{FF2B5EF4-FFF2-40B4-BE49-F238E27FC236}">
                <a16:creationId xmlns:a16="http://schemas.microsoft.com/office/drawing/2014/main" id="{7734E997-DEDB-034F-4727-4734CCEDEF6D}"/>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3" name="TextBox 32">
            <a:extLst>
              <a:ext uri="{FF2B5EF4-FFF2-40B4-BE49-F238E27FC236}">
                <a16:creationId xmlns:a16="http://schemas.microsoft.com/office/drawing/2014/main" id="{E147BA3A-2F87-8C60-DF01-9632E3FD3A8C}"/>
              </a:ext>
            </a:extLst>
          </p:cNvPr>
          <p:cNvSpPr txBox="1"/>
          <p:nvPr/>
        </p:nvSpPr>
        <p:spPr>
          <a:xfrm>
            <a:off x="1535836" y="1120679"/>
            <a:ext cx="1918800" cy="276999"/>
          </a:xfrm>
          <a:prstGeom prst="rect">
            <a:avLst/>
          </a:prstGeom>
          <a:noFill/>
        </p:spPr>
        <p:txBody>
          <a:bodyPr wrap="none" rtlCol="0">
            <a:spAutoFit/>
          </a:bodyPr>
          <a:lstStyle/>
          <a:p>
            <a:r>
              <a:rPr lang="en-IN" sz="1200" b="1" dirty="0">
                <a:latin typeface="Bahnschrift" panose="020B0502040204020203" pitchFamily="34" charset="0"/>
              </a:rPr>
              <a:t>Total Engagement</a:t>
            </a:r>
          </a:p>
        </p:txBody>
      </p:sp>
      <p:sp>
        <p:nvSpPr>
          <p:cNvPr id="34" name="TextBox 33">
            <a:extLst>
              <a:ext uri="{FF2B5EF4-FFF2-40B4-BE49-F238E27FC236}">
                <a16:creationId xmlns:a16="http://schemas.microsoft.com/office/drawing/2014/main" id="{48576235-A0FA-146E-8940-994B388B4D29}"/>
              </a:ext>
            </a:extLst>
          </p:cNvPr>
          <p:cNvSpPr txBox="1"/>
          <p:nvPr/>
        </p:nvSpPr>
        <p:spPr>
          <a:xfrm>
            <a:off x="5052556" y="1120679"/>
            <a:ext cx="1918800" cy="276999"/>
          </a:xfrm>
          <a:prstGeom prst="rect">
            <a:avLst/>
          </a:prstGeom>
          <a:noFill/>
        </p:spPr>
        <p:txBody>
          <a:bodyPr wrap="none" rtlCol="0">
            <a:spAutoFit/>
          </a:bodyPr>
          <a:lstStyle/>
          <a:p>
            <a:r>
              <a:rPr lang="en-IN" sz="1200" b="1" dirty="0">
                <a:latin typeface="Bahnschrift" panose="020B0502040204020203" pitchFamily="34" charset="0"/>
              </a:rPr>
              <a:t>Avg. Engagement</a:t>
            </a:r>
          </a:p>
        </p:txBody>
      </p:sp>
      <p:sp>
        <p:nvSpPr>
          <p:cNvPr id="35" name="TextBox 34">
            <a:extLst>
              <a:ext uri="{FF2B5EF4-FFF2-40B4-BE49-F238E27FC236}">
                <a16:creationId xmlns:a16="http://schemas.microsoft.com/office/drawing/2014/main" id="{24CAFDE2-6AA5-F4B5-423E-404007E8F34D}"/>
              </a:ext>
            </a:extLst>
          </p:cNvPr>
          <p:cNvSpPr txBox="1"/>
          <p:nvPr/>
        </p:nvSpPr>
        <p:spPr>
          <a:xfrm>
            <a:off x="8569276" y="1120679"/>
            <a:ext cx="1918800" cy="276999"/>
          </a:xfrm>
          <a:prstGeom prst="rect">
            <a:avLst/>
          </a:prstGeom>
          <a:noFill/>
        </p:spPr>
        <p:txBody>
          <a:bodyPr wrap="none" rtlCol="0">
            <a:spAutoFit/>
          </a:bodyPr>
          <a:lstStyle/>
          <a:p>
            <a:r>
              <a:rPr lang="en-IN" sz="1200" b="1" dirty="0">
                <a:latin typeface="Bahnschrift" panose="020B0502040204020203" pitchFamily="34" charset="0"/>
              </a:rPr>
              <a:t>Engagement Rate</a:t>
            </a:r>
          </a:p>
        </p:txBody>
      </p:sp>
      <p:sp>
        <p:nvSpPr>
          <p:cNvPr id="36" name="TextBox 35">
            <a:extLst>
              <a:ext uri="{FF2B5EF4-FFF2-40B4-BE49-F238E27FC236}">
                <a16:creationId xmlns:a16="http://schemas.microsoft.com/office/drawing/2014/main" id="{1C2735CF-FB57-D325-5A94-529EF84219B4}"/>
              </a:ext>
            </a:extLst>
          </p:cNvPr>
          <p:cNvSpPr txBox="1"/>
          <p:nvPr/>
        </p:nvSpPr>
        <p:spPr>
          <a:xfrm>
            <a:off x="10215342" y="1120679"/>
            <a:ext cx="1918800" cy="276999"/>
          </a:xfrm>
          <a:prstGeom prst="rect">
            <a:avLst/>
          </a:prstGeom>
          <a:noFill/>
        </p:spPr>
        <p:txBody>
          <a:bodyPr wrap="none" rtlCol="0">
            <a:spAutoFit/>
          </a:bodyPr>
          <a:lstStyle/>
          <a:p>
            <a:r>
              <a:rPr lang="en-IN" sz="1200" b="1" dirty="0">
                <a:latin typeface="Bahnschrift" panose="020B0502040204020203" pitchFamily="34" charset="0"/>
              </a:rPr>
              <a:t>Engagement Rate Growth</a:t>
            </a:r>
          </a:p>
        </p:txBody>
      </p:sp>
      <p:sp>
        <p:nvSpPr>
          <p:cNvPr id="37" name="TextBox 36">
            <a:extLst>
              <a:ext uri="{FF2B5EF4-FFF2-40B4-BE49-F238E27FC236}">
                <a16:creationId xmlns:a16="http://schemas.microsoft.com/office/drawing/2014/main" id="{5F9906E7-3170-8405-CF60-B77571E30A25}"/>
              </a:ext>
            </a:extLst>
          </p:cNvPr>
          <p:cNvSpPr txBox="1"/>
          <p:nvPr/>
        </p:nvSpPr>
        <p:spPr>
          <a:xfrm>
            <a:off x="6538202" y="1120679"/>
            <a:ext cx="1918800" cy="276999"/>
          </a:xfrm>
          <a:prstGeom prst="rect">
            <a:avLst/>
          </a:prstGeom>
          <a:noFill/>
        </p:spPr>
        <p:txBody>
          <a:bodyPr wrap="none" rtlCol="0">
            <a:spAutoFit/>
          </a:bodyPr>
          <a:lstStyle/>
          <a:p>
            <a:r>
              <a:rPr lang="en-IN" sz="1200" b="1" dirty="0">
                <a:latin typeface="Bahnschrift" panose="020B0502040204020203" pitchFamily="34" charset="0"/>
              </a:rPr>
              <a:t>Avg. Engagement Growth</a:t>
            </a:r>
          </a:p>
        </p:txBody>
      </p:sp>
      <p:sp>
        <p:nvSpPr>
          <p:cNvPr id="38" name="TextBox 37">
            <a:extLst>
              <a:ext uri="{FF2B5EF4-FFF2-40B4-BE49-F238E27FC236}">
                <a16:creationId xmlns:a16="http://schemas.microsoft.com/office/drawing/2014/main" id="{F8110248-4EB9-69B9-1996-38E8ECCB721B}"/>
              </a:ext>
            </a:extLst>
          </p:cNvPr>
          <p:cNvSpPr txBox="1"/>
          <p:nvPr/>
        </p:nvSpPr>
        <p:spPr>
          <a:xfrm>
            <a:off x="3294196" y="1120679"/>
            <a:ext cx="1918800" cy="276999"/>
          </a:xfrm>
          <a:prstGeom prst="rect">
            <a:avLst/>
          </a:prstGeom>
          <a:noFill/>
        </p:spPr>
        <p:txBody>
          <a:bodyPr wrap="none" rtlCol="0">
            <a:spAutoFit/>
          </a:bodyPr>
          <a:lstStyle/>
          <a:p>
            <a:r>
              <a:rPr lang="en-IN" sz="1200" b="1" dirty="0">
                <a:latin typeface="Bahnschrift" panose="020B0502040204020203" pitchFamily="34" charset="0"/>
              </a:rPr>
              <a:t>Engagement Growth</a:t>
            </a:r>
          </a:p>
        </p:txBody>
      </p:sp>
      <p:grpSp>
        <p:nvGrpSpPr>
          <p:cNvPr id="48" name="Group 47">
            <a:extLst>
              <a:ext uri="{FF2B5EF4-FFF2-40B4-BE49-F238E27FC236}">
                <a16:creationId xmlns:a16="http://schemas.microsoft.com/office/drawing/2014/main" id="{23946F1C-6E37-5F85-183D-D5CABA9633FF}"/>
              </a:ext>
            </a:extLst>
          </p:cNvPr>
          <p:cNvGrpSpPr/>
          <p:nvPr/>
        </p:nvGrpSpPr>
        <p:grpSpPr>
          <a:xfrm>
            <a:off x="372765" y="6559533"/>
            <a:ext cx="2664000" cy="180000"/>
            <a:chOff x="8443328" y="6522899"/>
            <a:chExt cx="3380445" cy="246221"/>
          </a:xfrm>
        </p:grpSpPr>
        <p:pic>
          <p:nvPicPr>
            <p:cNvPr id="49" name="Picture 48" descr="legend-West Bengal.png">
              <a:extLst>
                <a:ext uri="{FF2B5EF4-FFF2-40B4-BE49-F238E27FC236}">
                  <a16:creationId xmlns:a16="http://schemas.microsoft.com/office/drawing/2014/main" id="{FB1424DC-F269-2F74-D0B2-CE74BE33D68C}"/>
                </a:ext>
              </a:extLst>
            </p:cNvPr>
            <p:cNvPicPr>
              <a:picLocks noChangeAspect="1"/>
            </p:cNvPicPr>
            <p:nvPr/>
          </p:nvPicPr>
          <p:blipFill rotWithShape="1">
            <a:blip r:embed="rId3"/>
            <a:srcRect l="10485" t="8807"/>
            <a:stretch/>
          </p:blipFill>
          <p:spPr>
            <a:xfrm>
              <a:off x="8443328" y="6522899"/>
              <a:ext cx="3380445" cy="246221"/>
            </a:xfrm>
            <a:prstGeom prst="rect">
              <a:avLst/>
            </a:prstGeom>
          </p:spPr>
        </p:pic>
        <p:sp>
          <p:nvSpPr>
            <p:cNvPr id="50" name="Oval 49">
              <a:extLst>
                <a:ext uri="{FF2B5EF4-FFF2-40B4-BE49-F238E27FC236}">
                  <a16:creationId xmlns:a16="http://schemas.microsoft.com/office/drawing/2014/main" id="{402D3FF1-EA2B-D72B-B372-FF6E11D97B94}"/>
                </a:ext>
              </a:extLst>
            </p:cNvPr>
            <p:cNvSpPr/>
            <p:nvPr/>
          </p:nvSpPr>
          <p:spPr>
            <a:xfrm>
              <a:off x="10873242" y="6552000"/>
              <a:ext cx="140504" cy="149051"/>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C3BDF8A0-5098-3E14-12D6-AD2FAE1C2E02}"/>
              </a:ext>
            </a:extLst>
          </p:cNvPr>
          <p:cNvSpPr>
            <a:spLocks noGrp="1"/>
          </p:cNvSpPr>
          <p:nvPr>
            <p:ph type="sldNum" sz="quarter" idx="7"/>
          </p:nvPr>
        </p:nvSpPr>
        <p:spPr/>
        <p:txBody>
          <a:bodyPr/>
          <a:lstStyle/>
          <a:p>
            <a:fld id="{B6F15528-21DE-4FAA-801E-634DDDAF4B2B}" type="slidenum">
              <a:rPr lang="en-US" smtClean="0"/>
              <a:t>63</a:t>
            </a:fld>
            <a:endParaRPr lang="en-US"/>
          </a:p>
        </p:txBody>
      </p:sp>
      <p:sp>
        <p:nvSpPr>
          <p:cNvPr id="2" name="TextBox 1">
            <a:extLst>
              <a:ext uri="{FF2B5EF4-FFF2-40B4-BE49-F238E27FC236}">
                <a16:creationId xmlns:a16="http://schemas.microsoft.com/office/drawing/2014/main" id="{7780F7BE-136F-8E32-7CDD-3647110E1CA7}"/>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8D9448EE-89FE-B9D3-E0C4-0D5BF3ED876E}"/>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4171261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177338"/>
            <a:ext cx="12223526" cy="2554545"/>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IN" sz="3600" kern="0" dirty="0">
              <a:solidFill>
                <a:prstClr val="white"/>
              </a:solidFill>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4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Section 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4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Campaign Pages Weekly Comparative Analysis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36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C5ED93DE-D302-A76E-D4AA-6A4243F91DE4}"/>
              </a:ext>
            </a:extLst>
          </p:cNvPr>
          <p:cNvSpPr>
            <a:spLocks noGrp="1"/>
          </p:cNvSpPr>
          <p:nvPr>
            <p:ph type="sldNum" sz="quarter" idx="7"/>
          </p:nvPr>
        </p:nvSpPr>
        <p:spPr/>
        <p:txBody>
          <a:bodyPr/>
          <a:lstStyle/>
          <a:p>
            <a:fld id="{B6F15528-21DE-4FAA-801E-634DDDAF4B2B}" type="slidenum">
              <a:rPr lang="en-US" smtClean="0"/>
              <a:t>64</a:t>
            </a:fld>
            <a:endParaRPr lang="en-US"/>
          </a:p>
        </p:txBody>
      </p:sp>
    </p:spTree>
    <p:extLst>
      <p:ext uri="{BB962C8B-B14F-4D97-AF65-F5344CB8AC3E}">
        <p14:creationId xmlns:p14="http://schemas.microsoft.com/office/powerpoint/2010/main" val="4021681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Facebook (Campaign Pages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8233B0F8-8A04-857E-A74B-D2408780F03A}"/>
              </a:ext>
            </a:extLst>
          </p:cNvPr>
          <p:cNvSpPr>
            <a:spLocks noGrp="1"/>
          </p:cNvSpPr>
          <p:nvPr>
            <p:ph type="sldNum" sz="quarter" idx="7"/>
          </p:nvPr>
        </p:nvSpPr>
        <p:spPr/>
        <p:txBody>
          <a:bodyPr/>
          <a:lstStyle/>
          <a:p>
            <a:fld id="{B6F15528-21DE-4FAA-801E-634DDDAF4B2B}" type="slidenum">
              <a:rPr lang="en-US" smtClean="0"/>
              <a:t>65</a:t>
            </a:fld>
            <a:endParaRPr lang="en-US"/>
          </a:p>
        </p:txBody>
      </p:sp>
    </p:spTree>
    <p:extLst>
      <p:ext uri="{BB962C8B-B14F-4D97-AF65-F5344CB8AC3E}">
        <p14:creationId xmlns:p14="http://schemas.microsoft.com/office/powerpoint/2010/main" val="3438855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11C675B8-4856-3771-2B41-13433350F560}"/>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lgn="ctr">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Followers and Activity Weekly Performance</a:t>
            </a:r>
          </a:p>
        </p:txBody>
      </p:sp>
      <p:sp>
        <p:nvSpPr>
          <p:cNvPr id="11" name="Rectangle 10">
            <a:extLst>
              <a:ext uri="{FF2B5EF4-FFF2-40B4-BE49-F238E27FC236}">
                <a16:creationId xmlns:a16="http://schemas.microsoft.com/office/drawing/2014/main" id="{23BE39CD-C11E-0FEA-D524-4C7B62AE6BB5}"/>
              </a:ext>
            </a:extLst>
          </p:cNvPr>
          <p:cNvSpPr/>
          <p:nvPr/>
        </p:nvSpPr>
        <p:spPr>
          <a:xfrm>
            <a:off x="223321" y="255059"/>
            <a:ext cx="666000" cy="666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4" name="TextBox 33">
            <a:extLst>
              <a:ext uri="{FF2B5EF4-FFF2-40B4-BE49-F238E27FC236}">
                <a16:creationId xmlns:a16="http://schemas.microsoft.com/office/drawing/2014/main" id="{C65D7450-CF09-4978-3929-257B354D638A}"/>
              </a:ext>
            </a:extLst>
          </p:cNvPr>
          <p:cNvSpPr txBox="1"/>
          <p:nvPr/>
        </p:nvSpPr>
        <p:spPr>
          <a:xfrm>
            <a:off x="1814547" y="1119171"/>
            <a:ext cx="1156086" cy="276999"/>
          </a:xfrm>
          <a:prstGeom prst="rect">
            <a:avLst/>
          </a:prstGeom>
          <a:noFill/>
        </p:spPr>
        <p:txBody>
          <a:bodyPr wrap="none" rtlCol="0">
            <a:spAutoFit/>
          </a:bodyPr>
          <a:lstStyle/>
          <a:p>
            <a:r>
              <a:rPr lang="en-IN" sz="1200" b="1" dirty="0">
                <a:latin typeface="Bahnschrift" panose="020B0502040204020203" pitchFamily="34" charset="0"/>
              </a:rPr>
              <a:t>Total Follower</a:t>
            </a:r>
          </a:p>
        </p:txBody>
      </p:sp>
      <p:sp>
        <p:nvSpPr>
          <p:cNvPr id="35" name="TextBox 34">
            <a:extLst>
              <a:ext uri="{FF2B5EF4-FFF2-40B4-BE49-F238E27FC236}">
                <a16:creationId xmlns:a16="http://schemas.microsoft.com/office/drawing/2014/main" id="{3069EE8A-BCEF-C1EE-1E86-BE064F95BD6B}"/>
              </a:ext>
            </a:extLst>
          </p:cNvPr>
          <p:cNvSpPr txBox="1"/>
          <p:nvPr/>
        </p:nvSpPr>
        <p:spPr>
          <a:xfrm>
            <a:off x="3550591" y="1119171"/>
            <a:ext cx="1330814" cy="276999"/>
          </a:xfrm>
          <a:prstGeom prst="rect">
            <a:avLst/>
          </a:prstGeom>
          <a:noFill/>
        </p:spPr>
        <p:txBody>
          <a:bodyPr wrap="none" rtlCol="0">
            <a:spAutoFit/>
          </a:bodyPr>
          <a:lstStyle/>
          <a:p>
            <a:r>
              <a:rPr lang="en-IN" sz="1200" b="1" dirty="0">
                <a:latin typeface="Bahnschrift" panose="020B0502040204020203" pitchFamily="34" charset="0"/>
              </a:rPr>
              <a:t>Follower Growth</a:t>
            </a:r>
          </a:p>
        </p:txBody>
      </p:sp>
      <p:sp>
        <p:nvSpPr>
          <p:cNvPr id="36" name="TextBox 35">
            <a:extLst>
              <a:ext uri="{FF2B5EF4-FFF2-40B4-BE49-F238E27FC236}">
                <a16:creationId xmlns:a16="http://schemas.microsoft.com/office/drawing/2014/main" id="{60530281-ACE3-2ACC-EA9A-B50B064BC205}"/>
              </a:ext>
            </a:extLst>
          </p:cNvPr>
          <p:cNvSpPr txBox="1"/>
          <p:nvPr/>
        </p:nvSpPr>
        <p:spPr>
          <a:xfrm>
            <a:off x="5207952" y="1119171"/>
            <a:ext cx="1595309" cy="276999"/>
          </a:xfrm>
          <a:prstGeom prst="rect">
            <a:avLst/>
          </a:prstGeom>
          <a:noFill/>
        </p:spPr>
        <p:txBody>
          <a:bodyPr wrap="none" rtlCol="0">
            <a:spAutoFit/>
          </a:bodyPr>
          <a:lstStyle/>
          <a:p>
            <a:r>
              <a:rPr lang="en-IN" sz="1200" b="1" dirty="0">
                <a:latin typeface="Bahnschrift" panose="020B0502040204020203" pitchFamily="34" charset="0"/>
              </a:rPr>
              <a:t>Count of Active Days</a:t>
            </a:r>
          </a:p>
        </p:txBody>
      </p:sp>
      <p:sp>
        <p:nvSpPr>
          <p:cNvPr id="37" name="TextBox 36">
            <a:extLst>
              <a:ext uri="{FF2B5EF4-FFF2-40B4-BE49-F238E27FC236}">
                <a16:creationId xmlns:a16="http://schemas.microsoft.com/office/drawing/2014/main" id="{7D64BD6B-B612-C84D-B8A7-9BF30F3AD8BA}"/>
              </a:ext>
            </a:extLst>
          </p:cNvPr>
          <p:cNvSpPr txBox="1"/>
          <p:nvPr/>
        </p:nvSpPr>
        <p:spPr>
          <a:xfrm>
            <a:off x="7082179" y="1119171"/>
            <a:ext cx="1524776" cy="276999"/>
          </a:xfrm>
          <a:prstGeom prst="rect">
            <a:avLst/>
          </a:prstGeom>
          <a:noFill/>
        </p:spPr>
        <p:txBody>
          <a:bodyPr wrap="none" rtlCol="0">
            <a:spAutoFit/>
          </a:bodyPr>
          <a:lstStyle/>
          <a:p>
            <a:r>
              <a:rPr lang="en-IN" sz="1200" b="1" dirty="0">
                <a:latin typeface="Bahnschrift" panose="020B0502040204020203" pitchFamily="34" charset="0"/>
              </a:rPr>
              <a:t>Active Days Growth</a:t>
            </a:r>
          </a:p>
        </p:txBody>
      </p:sp>
      <p:sp>
        <p:nvSpPr>
          <p:cNvPr id="38" name="TextBox 37">
            <a:extLst>
              <a:ext uri="{FF2B5EF4-FFF2-40B4-BE49-F238E27FC236}">
                <a16:creationId xmlns:a16="http://schemas.microsoft.com/office/drawing/2014/main" id="{6D05CD24-D014-32C5-3E67-50A3A60375D4}"/>
              </a:ext>
            </a:extLst>
          </p:cNvPr>
          <p:cNvSpPr txBox="1"/>
          <p:nvPr/>
        </p:nvSpPr>
        <p:spPr>
          <a:xfrm>
            <a:off x="8924605" y="1119171"/>
            <a:ext cx="854721" cy="276999"/>
          </a:xfrm>
          <a:prstGeom prst="rect">
            <a:avLst/>
          </a:prstGeom>
          <a:noFill/>
        </p:spPr>
        <p:txBody>
          <a:bodyPr wrap="none" rtlCol="0">
            <a:spAutoFit/>
          </a:bodyPr>
          <a:lstStyle/>
          <a:p>
            <a:r>
              <a:rPr lang="en-IN" sz="1200" b="1" dirty="0">
                <a:latin typeface="Bahnschrift" panose="020B0502040204020203" pitchFamily="34" charset="0"/>
              </a:rPr>
              <a:t>Total Post</a:t>
            </a:r>
          </a:p>
        </p:txBody>
      </p:sp>
      <p:sp>
        <p:nvSpPr>
          <p:cNvPr id="39" name="TextBox 38">
            <a:extLst>
              <a:ext uri="{FF2B5EF4-FFF2-40B4-BE49-F238E27FC236}">
                <a16:creationId xmlns:a16="http://schemas.microsoft.com/office/drawing/2014/main" id="{E6D79055-B020-5BDC-029C-E2B37B8737B3}"/>
              </a:ext>
            </a:extLst>
          </p:cNvPr>
          <p:cNvSpPr txBox="1"/>
          <p:nvPr/>
        </p:nvSpPr>
        <p:spPr>
          <a:xfrm>
            <a:off x="10576248" y="1119171"/>
            <a:ext cx="1396536" cy="276999"/>
          </a:xfrm>
          <a:prstGeom prst="rect">
            <a:avLst/>
          </a:prstGeom>
          <a:noFill/>
        </p:spPr>
        <p:txBody>
          <a:bodyPr wrap="none" rtlCol="0">
            <a:spAutoFit/>
          </a:bodyPr>
          <a:lstStyle/>
          <a:p>
            <a:r>
              <a:rPr lang="en-IN" sz="1200" b="1" dirty="0">
                <a:latin typeface="Bahnschrift" panose="020B0502040204020203" pitchFamily="34" charset="0"/>
              </a:rPr>
              <a:t>Total Post Growth</a:t>
            </a:r>
          </a:p>
        </p:txBody>
      </p:sp>
      <p:pic>
        <p:nvPicPr>
          <p:cNvPr id="42" name="Picture 41" descr="legend-West Bengal.png">
            <a:extLst>
              <a:ext uri="{FF2B5EF4-FFF2-40B4-BE49-F238E27FC236}">
                <a16:creationId xmlns:a16="http://schemas.microsoft.com/office/drawing/2014/main" id="{2CD3B05F-59E2-F602-2298-ACD6630F0361}"/>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sp>
        <p:nvSpPr>
          <p:cNvPr id="5" name="Slide Number Placeholder 4">
            <a:extLst>
              <a:ext uri="{FF2B5EF4-FFF2-40B4-BE49-F238E27FC236}">
                <a16:creationId xmlns:a16="http://schemas.microsoft.com/office/drawing/2014/main" id="{E02FDB4F-61DF-3D7A-68A4-91843A4255CD}"/>
              </a:ext>
            </a:extLst>
          </p:cNvPr>
          <p:cNvSpPr>
            <a:spLocks noGrp="1"/>
          </p:cNvSpPr>
          <p:nvPr>
            <p:ph type="sldNum" sz="quarter" idx="7"/>
          </p:nvPr>
        </p:nvSpPr>
        <p:spPr/>
        <p:txBody>
          <a:bodyPr/>
          <a:lstStyle/>
          <a:p>
            <a:fld id="{B6F15528-21DE-4FAA-801E-634DDDAF4B2B}" type="slidenum">
              <a:rPr lang="en-US" smtClean="0"/>
              <a:t>66</a:t>
            </a:fld>
            <a:endParaRPr lang="en-US"/>
          </a:p>
        </p:txBody>
      </p:sp>
      <p:sp>
        <p:nvSpPr>
          <p:cNvPr id="3" name="TextBox 2">
            <a:extLst>
              <a:ext uri="{FF2B5EF4-FFF2-40B4-BE49-F238E27FC236}">
                <a16:creationId xmlns:a16="http://schemas.microsoft.com/office/drawing/2014/main" id="{073D85F8-EDCB-4CB7-1950-03EBCF68F985}"/>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4" name="TextBox 3">
            <a:extLst>
              <a:ext uri="{FF2B5EF4-FFF2-40B4-BE49-F238E27FC236}">
                <a16:creationId xmlns:a16="http://schemas.microsoft.com/office/drawing/2014/main" id="{8D2D006A-0C54-3243-B0AC-3B9D318D4D45}"/>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2303672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DD4F103C-05BF-14BD-3AC5-28DC2BB6080A}"/>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Activity and Views Weekly Performance</a:t>
            </a:r>
          </a:p>
        </p:txBody>
      </p:sp>
      <p:sp>
        <p:nvSpPr>
          <p:cNvPr id="14" name="Rectangle 13">
            <a:extLst>
              <a:ext uri="{FF2B5EF4-FFF2-40B4-BE49-F238E27FC236}">
                <a16:creationId xmlns:a16="http://schemas.microsoft.com/office/drawing/2014/main" id="{FF535CC6-A23F-3D56-6E1F-83E2FA2FECA1}"/>
              </a:ext>
            </a:extLst>
          </p:cNvPr>
          <p:cNvSpPr/>
          <p:nvPr/>
        </p:nvSpPr>
        <p:spPr>
          <a:xfrm>
            <a:off x="223321" y="255059"/>
            <a:ext cx="666000" cy="666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40" name="Picture 39" descr="legend-West Bengal.png">
            <a:extLst>
              <a:ext uri="{FF2B5EF4-FFF2-40B4-BE49-F238E27FC236}">
                <a16:creationId xmlns:a16="http://schemas.microsoft.com/office/drawing/2014/main" id="{4CCBE989-7B6F-17F7-6D92-77C86BEC65C4}"/>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grpSp>
        <p:nvGrpSpPr>
          <p:cNvPr id="41" name="Group 40">
            <a:extLst>
              <a:ext uri="{FF2B5EF4-FFF2-40B4-BE49-F238E27FC236}">
                <a16:creationId xmlns:a16="http://schemas.microsoft.com/office/drawing/2014/main" id="{7F0010D5-3E86-71CD-17DA-FAB71DCF91E6}"/>
              </a:ext>
            </a:extLst>
          </p:cNvPr>
          <p:cNvGrpSpPr/>
          <p:nvPr/>
        </p:nvGrpSpPr>
        <p:grpSpPr>
          <a:xfrm>
            <a:off x="3561598" y="6502218"/>
            <a:ext cx="1984839" cy="276999"/>
            <a:chOff x="3561598" y="6502218"/>
            <a:chExt cx="1984839" cy="276999"/>
          </a:xfrm>
        </p:grpSpPr>
        <p:sp>
          <p:nvSpPr>
            <p:cNvPr id="42" name="TextBox 41">
              <a:extLst>
                <a:ext uri="{FF2B5EF4-FFF2-40B4-BE49-F238E27FC236}">
                  <a16:creationId xmlns:a16="http://schemas.microsoft.com/office/drawing/2014/main" id="{E37FF200-CF67-B4AA-9CEF-8DD2A5F10A0E}"/>
                </a:ext>
              </a:extLst>
            </p:cNvPr>
            <p:cNvSpPr txBox="1"/>
            <p:nvPr/>
          </p:nvSpPr>
          <p:spPr>
            <a:xfrm>
              <a:off x="3561598" y="6502218"/>
              <a:ext cx="1984839" cy="276999"/>
            </a:xfrm>
            <a:prstGeom prst="rect">
              <a:avLst/>
            </a:prstGeom>
            <a:noFill/>
          </p:spPr>
          <p:txBody>
            <a:bodyPr wrap="none" rtlCol="0">
              <a:spAutoFit/>
            </a:bodyPr>
            <a:lstStyle/>
            <a:p>
              <a:r>
                <a:rPr lang="en-IN" sz="1200" dirty="0">
                  <a:latin typeface="Bahnschrift" panose="020B0502040204020203" pitchFamily="34" charset="0"/>
                </a:rPr>
                <a:t>  Video      Status      Photo</a:t>
              </a:r>
            </a:p>
          </p:txBody>
        </p:sp>
        <p:sp>
          <p:nvSpPr>
            <p:cNvPr id="43" name="Oval 42">
              <a:extLst>
                <a:ext uri="{FF2B5EF4-FFF2-40B4-BE49-F238E27FC236}">
                  <a16:creationId xmlns:a16="http://schemas.microsoft.com/office/drawing/2014/main" id="{BCEB6FBA-7767-B72B-8FEE-628DE7E1B90C}"/>
                </a:ext>
              </a:extLst>
            </p:cNvPr>
            <p:cNvSpPr/>
            <p:nvPr/>
          </p:nvSpPr>
          <p:spPr>
            <a:xfrm>
              <a:off x="3561598" y="6561393"/>
              <a:ext cx="144000" cy="144000"/>
            </a:xfrm>
            <a:prstGeom prst="ellipse">
              <a:avLst/>
            </a:prstGeom>
            <a:solidFill>
              <a:srgbClr val="E55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A2ED1FB7-E00C-2D13-F292-E23D8E2AC865}"/>
                </a:ext>
              </a:extLst>
            </p:cNvPr>
            <p:cNvSpPr/>
            <p:nvPr/>
          </p:nvSpPr>
          <p:spPr>
            <a:xfrm>
              <a:off x="4183257" y="6568717"/>
              <a:ext cx="144000" cy="144000"/>
            </a:xfrm>
            <a:prstGeom prst="ellipse">
              <a:avLst/>
            </a:prstGeom>
            <a:solidFill>
              <a:srgbClr val="15C5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9355F062-662E-70F8-714D-A151CCAC6465}"/>
                </a:ext>
              </a:extLst>
            </p:cNvPr>
            <p:cNvSpPr/>
            <p:nvPr/>
          </p:nvSpPr>
          <p:spPr>
            <a:xfrm>
              <a:off x="4879151" y="6569604"/>
              <a:ext cx="144000" cy="1440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CA81EEBC-5470-C09C-0697-7CCAFF2AAB68}"/>
              </a:ext>
            </a:extLst>
          </p:cNvPr>
          <p:cNvSpPr>
            <a:spLocks noGrp="1"/>
          </p:cNvSpPr>
          <p:nvPr>
            <p:ph type="sldNum" sz="quarter" idx="7"/>
          </p:nvPr>
        </p:nvSpPr>
        <p:spPr/>
        <p:txBody>
          <a:bodyPr/>
          <a:lstStyle/>
          <a:p>
            <a:fld id="{B6F15528-21DE-4FAA-801E-634DDDAF4B2B}" type="slidenum">
              <a:rPr lang="en-US" smtClean="0"/>
              <a:t>67</a:t>
            </a:fld>
            <a:endParaRPr lang="en-US"/>
          </a:p>
        </p:txBody>
      </p:sp>
      <p:sp>
        <p:nvSpPr>
          <p:cNvPr id="2" name="TextBox 1">
            <a:extLst>
              <a:ext uri="{FF2B5EF4-FFF2-40B4-BE49-F238E27FC236}">
                <a16:creationId xmlns:a16="http://schemas.microsoft.com/office/drawing/2014/main" id="{02CAC699-A83C-317D-22E0-34FF33E8C05F}"/>
              </a:ext>
            </a:extLst>
          </p:cNvPr>
          <p:cNvSpPr txBox="1"/>
          <p:nvPr/>
        </p:nvSpPr>
        <p:spPr>
          <a:xfrm>
            <a:off x="1574503" y="1119171"/>
            <a:ext cx="1438214" cy="276999"/>
          </a:xfrm>
          <a:prstGeom prst="rect">
            <a:avLst/>
          </a:prstGeom>
          <a:noFill/>
        </p:spPr>
        <p:txBody>
          <a:bodyPr wrap="none" rtlCol="0">
            <a:spAutoFit/>
          </a:bodyPr>
          <a:lstStyle/>
          <a:p>
            <a:r>
              <a:rPr lang="en-IN" sz="1200" b="1" dirty="0">
                <a:latin typeface="Bahnschrift" panose="020B0502040204020203" pitchFamily="34" charset="0"/>
              </a:rPr>
              <a:t>Avg. Post Per Day </a:t>
            </a:r>
          </a:p>
        </p:txBody>
      </p:sp>
      <p:sp>
        <p:nvSpPr>
          <p:cNvPr id="3" name="TextBox 2">
            <a:extLst>
              <a:ext uri="{FF2B5EF4-FFF2-40B4-BE49-F238E27FC236}">
                <a16:creationId xmlns:a16="http://schemas.microsoft.com/office/drawing/2014/main" id="{BFD2E86B-2313-0EDE-662F-519977D63B6F}"/>
              </a:ext>
            </a:extLst>
          </p:cNvPr>
          <p:cNvSpPr txBox="1"/>
          <p:nvPr/>
        </p:nvSpPr>
        <p:spPr>
          <a:xfrm>
            <a:off x="3350621" y="1119171"/>
            <a:ext cx="1938351" cy="276999"/>
          </a:xfrm>
          <a:prstGeom prst="rect">
            <a:avLst/>
          </a:prstGeom>
          <a:noFill/>
        </p:spPr>
        <p:txBody>
          <a:bodyPr wrap="none" rtlCol="0">
            <a:spAutoFit/>
          </a:bodyPr>
          <a:lstStyle/>
          <a:p>
            <a:r>
              <a:rPr lang="en-IN" sz="1200" b="1" dirty="0">
                <a:latin typeface="Bahnschrift" panose="020B0502040204020203" pitchFamily="34" charset="0"/>
              </a:rPr>
              <a:t>Avg. Post Per Day Growth</a:t>
            </a:r>
          </a:p>
        </p:txBody>
      </p:sp>
      <p:sp>
        <p:nvSpPr>
          <p:cNvPr id="5" name="TextBox 4">
            <a:extLst>
              <a:ext uri="{FF2B5EF4-FFF2-40B4-BE49-F238E27FC236}">
                <a16:creationId xmlns:a16="http://schemas.microsoft.com/office/drawing/2014/main" id="{E2BB51AA-A5C9-451D-673A-E35723BD0B3E}"/>
              </a:ext>
            </a:extLst>
          </p:cNvPr>
          <p:cNvSpPr txBox="1"/>
          <p:nvPr/>
        </p:nvSpPr>
        <p:spPr>
          <a:xfrm>
            <a:off x="5344015" y="1119171"/>
            <a:ext cx="1010213" cy="276999"/>
          </a:xfrm>
          <a:prstGeom prst="rect">
            <a:avLst/>
          </a:prstGeom>
          <a:noFill/>
        </p:spPr>
        <p:txBody>
          <a:bodyPr wrap="none" rtlCol="0">
            <a:spAutoFit/>
          </a:bodyPr>
          <a:lstStyle/>
          <a:p>
            <a:r>
              <a:rPr lang="en-IN" sz="1200" b="1" dirty="0">
                <a:latin typeface="Bahnschrift" panose="020B0502040204020203" pitchFamily="34" charset="0"/>
              </a:rPr>
              <a:t>Type of Post</a:t>
            </a:r>
          </a:p>
        </p:txBody>
      </p:sp>
      <p:sp>
        <p:nvSpPr>
          <p:cNvPr id="6" name="TextBox 5">
            <a:extLst>
              <a:ext uri="{FF2B5EF4-FFF2-40B4-BE49-F238E27FC236}">
                <a16:creationId xmlns:a16="http://schemas.microsoft.com/office/drawing/2014/main" id="{87A0D601-3890-957B-BD84-F73DEF4EEEA1}"/>
              </a:ext>
            </a:extLst>
          </p:cNvPr>
          <p:cNvSpPr txBox="1"/>
          <p:nvPr/>
        </p:nvSpPr>
        <p:spPr>
          <a:xfrm>
            <a:off x="6902857" y="1119171"/>
            <a:ext cx="1343638" cy="276999"/>
          </a:xfrm>
          <a:prstGeom prst="rect">
            <a:avLst/>
          </a:prstGeom>
          <a:noFill/>
        </p:spPr>
        <p:txBody>
          <a:bodyPr wrap="none" rtlCol="0">
            <a:spAutoFit/>
          </a:bodyPr>
          <a:lstStyle/>
          <a:p>
            <a:r>
              <a:rPr lang="en-IN" sz="1200" b="1" dirty="0">
                <a:latin typeface="Bahnschrift" panose="020B0502040204020203" pitchFamily="34" charset="0"/>
              </a:rPr>
              <a:t>Avg. Video Views</a:t>
            </a:r>
          </a:p>
        </p:txBody>
      </p:sp>
      <p:sp>
        <p:nvSpPr>
          <p:cNvPr id="7" name="TextBox 6">
            <a:extLst>
              <a:ext uri="{FF2B5EF4-FFF2-40B4-BE49-F238E27FC236}">
                <a16:creationId xmlns:a16="http://schemas.microsoft.com/office/drawing/2014/main" id="{A2B0B431-41EA-9520-B40A-8549E397CC51}"/>
              </a:ext>
            </a:extLst>
          </p:cNvPr>
          <p:cNvSpPr txBox="1"/>
          <p:nvPr/>
        </p:nvSpPr>
        <p:spPr>
          <a:xfrm>
            <a:off x="8678975" y="1119171"/>
            <a:ext cx="1885453" cy="276999"/>
          </a:xfrm>
          <a:prstGeom prst="rect">
            <a:avLst/>
          </a:prstGeom>
          <a:noFill/>
        </p:spPr>
        <p:txBody>
          <a:bodyPr wrap="none" rtlCol="0">
            <a:spAutoFit/>
          </a:bodyPr>
          <a:lstStyle/>
          <a:p>
            <a:r>
              <a:rPr lang="en-IN" sz="1200" b="1" dirty="0">
                <a:latin typeface="Bahnschrift" panose="020B0502040204020203" pitchFamily="34" charset="0"/>
              </a:rPr>
              <a:t>Avg. Video Views Growth</a:t>
            </a:r>
          </a:p>
        </p:txBody>
      </p:sp>
      <p:sp>
        <p:nvSpPr>
          <p:cNvPr id="8" name="TextBox 7">
            <a:extLst>
              <a:ext uri="{FF2B5EF4-FFF2-40B4-BE49-F238E27FC236}">
                <a16:creationId xmlns:a16="http://schemas.microsoft.com/office/drawing/2014/main" id="{AB1DAAAF-F898-2F29-7A26-AC068EE4418D}"/>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9" name="TextBox 8">
            <a:extLst>
              <a:ext uri="{FF2B5EF4-FFF2-40B4-BE49-F238E27FC236}">
                <a16:creationId xmlns:a16="http://schemas.microsoft.com/office/drawing/2014/main" id="{B9B5294F-DB2D-4083-802E-569FED3B3047}"/>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4186285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A9AD2C77-58EF-180A-7567-DFE71BA30F9A}"/>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Engagement Weekly Performance</a:t>
            </a:r>
          </a:p>
        </p:txBody>
      </p:sp>
      <p:sp>
        <p:nvSpPr>
          <p:cNvPr id="15" name="Rectangle 14">
            <a:extLst>
              <a:ext uri="{FF2B5EF4-FFF2-40B4-BE49-F238E27FC236}">
                <a16:creationId xmlns:a16="http://schemas.microsoft.com/office/drawing/2014/main" id="{77F708C3-E709-48DA-639F-EE0A4CD7E108}"/>
              </a:ext>
            </a:extLst>
          </p:cNvPr>
          <p:cNvSpPr/>
          <p:nvPr/>
        </p:nvSpPr>
        <p:spPr>
          <a:xfrm>
            <a:off x="223321" y="255059"/>
            <a:ext cx="666000" cy="666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4" name="TextBox 33">
            <a:extLst>
              <a:ext uri="{FF2B5EF4-FFF2-40B4-BE49-F238E27FC236}">
                <a16:creationId xmlns:a16="http://schemas.microsoft.com/office/drawing/2014/main" id="{0F4B428E-9683-81F6-6530-AC98D0CC3065}"/>
              </a:ext>
            </a:extLst>
          </p:cNvPr>
          <p:cNvSpPr txBox="1"/>
          <p:nvPr/>
        </p:nvSpPr>
        <p:spPr>
          <a:xfrm>
            <a:off x="1732820" y="1120507"/>
            <a:ext cx="1409360" cy="276999"/>
          </a:xfrm>
          <a:prstGeom prst="rect">
            <a:avLst/>
          </a:prstGeom>
          <a:noFill/>
        </p:spPr>
        <p:txBody>
          <a:bodyPr wrap="none" rtlCol="0">
            <a:spAutoFit/>
          </a:bodyPr>
          <a:lstStyle/>
          <a:p>
            <a:r>
              <a:rPr lang="en-IN" sz="1200" b="1" dirty="0">
                <a:latin typeface="Bahnschrift" panose="020B0502040204020203" pitchFamily="34" charset="0"/>
              </a:rPr>
              <a:t>Total Engagement</a:t>
            </a:r>
          </a:p>
        </p:txBody>
      </p:sp>
      <p:sp>
        <p:nvSpPr>
          <p:cNvPr id="35" name="TextBox 34">
            <a:extLst>
              <a:ext uri="{FF2B5EF4-FFF2-40B4-BE49-F238E27FC236}">
                <a16:creationId xmlns:a16="http://schemas.microsoft.com/office/drawing/2014/main" id="{A81CF3EB-002F-33AB-B434-F1593138261B}"/>
              </a:ext>
            </a:extLst>
          </p:cNvPr>
          <p:cNvSpPr txBox="1"/>
          <p:nvPr/>
        </p:nvSpPr>
        <p:spPr>
          <a:xfrm>
            <a:off x="5292160" y="1120507"/>
            <a:ext cx="1375698" cy="276999"/>
          </a:xfrm>
          <a:prstGeom prst="rect">
            <a:avLst/>
          </a:prstGeom>
          <a:noFill/>
        </p:spPr>
        <p:txBody>
          <a:bodyPr wrap="none" rtlCol="0">
            <a:spAutoFit/>
          </a:bodyPr>
          <a:lstStyle/>
          <a:p>
            <a:r>
              <a:rPr lang="en-IN" sz="1200" b="1" dirty="0">
                <a:latin typeface="Bahnschrift" panose="020B0502040204020203" pitchFamily="34" charset="0"/>
              </a:rPr>
              <a:t>Avg. Engagement</a:t>
            </a:r>
          </a:p>
        </p:txBody>
      </p:sp>
      <p:sp>
        <p:nvSpPr>
          <p:cNvPr id="36" name="TextBox 35">
            <a:extLst>
              <a:ext uri="{FF2B5EF4-FFF2-40B4-BE49-F238E27FC236}">
                <a16:creationId xmlns:a16="http://schemas.microsoft.com/office/drawing/2014/main" id="{E4F5E0D3-3318-A9C9-80FE-6843EA07E9AE}"/>
              </a:ext>
            </a:extLst>
          </p:cNvPr>
          <p:cNvSpPr txBox="1"/>
          <p:nvPr/>
        </p:nvSpPr>
        <p:spPr>
          <a:xfrm>
            <a:off x="8769790" y="1120506"/>
            <a:ext cx="1394934" cy="276999"/>
          </a:xfrm>
          <a:prstGeom prst="rect">
            <a:avLst/>
          </a:prstGeom>
          <a:noFill/>
        </p:spPr>
        <p:txBody>
          <a:bodyPr wrap="none" rtlCol="0">
            <a:spAutoFit/>
          </a:bodyPr>
          <a:lstStyle/>
          <a:p>
            <a:r>
              <a:rPr lang="en-IN" sz="1200" b="1" dirty="0">
                <a:latin typeface="Bahnschrift" panose="020B0502040204020203" pitchFamily="34" charset="0"/>
              </a:rPr>
              <a:t>Engagement Rate</a:t>
            </a:r>
          </a:p>
        </p:txBody>
      </p:sp>
      <p:sp>
        <p:nvSpPr>
          <p:cNvPr id="37" name="TextBox 36">
            <a:extLst>
              <a:ext uri="{FF2B5EF4-FFF2-40B4-BE49-F238E27FC236}">
                <a16:creationId xmlns:a16="http://schemas.microsoft.com/office/drawing/2014/main" id="{28452D23-A802-1C9D-7DF7-BAF60271C1A0}"/>
              </a:ext>
            </a:extLst>
          </p:cNvPr>
          <p:cNvSpPr txBox="1"/>
          <p:nvPr/>
        </p:nvSpPr>
        <p:spPr>
          <a:xfrm>
            <a:off x="10300176" y="1120506"/>
            <a:ext cx="1936749" cy="276999"/>
          </a:xfrm>
          <a:prstGeom prst="rect">
            <a:avLst/>
          </a:prstGeom>
          <a:noFill/>
        </p:spPr>
        <p:txBody>
          <a:bodyPr wrap="none" rtlCol="0">
            <a:spAutoFit/>
          </a:bodyPr>
          <a:lstStyle/>
          <a:p>
            <a:r>
              <a:rPr lang="en-IN" sz="1200" b="1" dirty="0">
                <a:latin typeface="Bahnschrift" panose="020B0502040204020203" pitchFamily="34" charset="0"/>
              </a:rPr>
              <a:t>Engagement Rate Growth</a:t>
            </a:r>
          </a:p>
        </p:txBody>
      </p:sp>
      <p:sp>
        <p:nvSpPr>
          <p:cNvPr id="38" name="TextBox 37">
            <a:extLst>
              <a:ext uri="{FF2B5EF4-FFF2-40B4-BE49-F238E27FC236}">
                <a16:creationId xmlns:a16="http://schemas.microsoft.com/office/drawing/2014/main" id="{ED1E4BEC-FDDD-829F-CD94-963957481BA4}"/>
              </a:ext>
            </a:extLst>
          </p:cNvPr>
          <p:cNvSpPr txBox="1"/>
          <p:nvPr/>
        </p:nvSpPr>
        <p:spPr>
          <a:xfrm>
            <a:off x="6834442" y="1122431"/>
            <a:ext cx="1917513" cy="276999"/>
          </a:xfrm>
          <a:prstGeom prst="rect">
            <a:avLst/>
          </a:prstGeom>
          <a:noFill/>
        </p:spPr>
        <p:txBody>
          <a:bodyPr wrap="none" rtlCol="0">
            <a:spAutoFit/>
          </a:bodyPr>
          <a:lstStyle/>
          <a:p>
            <a:r>
              <a:rPr lang="en-IN" sz="1200" b="1" dirty="0">
                <a:latin typeface="Bahnschrift" panose="020B0502040204020203" pitchFamily="34" charset="0"/>
              </a:rPr>
              <a:t>Avg. Engagement Growth</a:t>
            </a:r>
          </a:p>
        </p:txBody>
      </p:sp>
      <p:sp>
        <p:nvSpPr>
          <p:cNvPr id="39" name="TextBox 38">
            <a:extLst>
              <a:ext uri="{FF2B5EF4-FFF2-40B4-BE49-F238E27FC236}">
                <a16:creationId xmlns:a16="http://schemas.microsoft.com/office/drawing/2014/main" id="{02C205A1-5DB7-EF51-224D-15150C7FF738}"/>
              </a:ext>
            </a:extLst>
          </p:cNvPr>
          <p:cNvSpPr txBox="1"/>
          <p:nvPr/>
        </p:nvSpPr>
        <p:spPr>
          <a:xfrm>
            <a:off x="3494851" y="1120507"/>
            <a:ext cx="1584088" cy="276999"/>
          </a:xfrm>
          <a:prstGeom prst="rect">
            <a:avLst/>
          </a:prstGeom>
          <a:noFill/>
        </p:spPr>
        <p:txBody>
          <a:bodyPr wrap="none" rtlCol="0">
            <a:spAutoFit/>
          </a:bodyPr>
          <a:lstStyle/>
          <a:p>
            <a:r>
              <a:rPr lang="en-IN" sz="1200" b="1" dirty="0">
                <a:latin typeface="Bahnschrift" panose="020B0502040204020203" pitchFamily="34" charset="0"/>
              </a:rPr>
              <a:t>Engagement Growth</a:t>
            </a:r>
          </a:p>
        </p:txBody>
      </p:sp>
      <p:pic>
        <p:nvPicPr>
          <p:cNvPr id="41" name="Picture 40" descr="legend-West Bengal.png">
            <a:extLst>
              <a:ext uri="{FF2B5EF4-FFF2-40B4-BE49-F238E27FC236}">
                <a16:creationId xmlns:a16="http://schemas.microsoft.com/office/drawing/2014/main" id="{F3665B68-66F7-F7DC-D2D6-0982A7CBFF3F}"/>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sp>
        <p:nvSpPr>
          <p:cNvPr id="4" name="Slide Number Placeholder 3">
            <a:extLst>
              <a:ext uri="{FF2B5EF4-FFF2-40B4-BE49-F238E27FC236}">
                <a16:creationId xmlns:a16="http://schemas.microsoft.com/office/drawing/2014/main" id="{B41336A9-7593-043D-AF68-9F3CFCEE86AD}"/>
              </a:ext>
            </a:extLst>
          </p:cNvPr>
          <p:cNvSpPr>
            <a:spLocks noGrp="1"/>
          </p:cNvSpPr>
          <p:nvPr>
            <p:ph type="sldNum" sz="quarter" idx="7"/>
          </p:nvPr>
        </p:nvSpPr>
        <p:spPr/>
        <p:txBody>
          <a:bodyPr/>
          <a:lstStyle/>
          <a:p>
            <a:fld id="{B6F15528-21DE-4FAA-801E-634DDDAF4B2B}" type="slidenum">
              <a:rPr lang="en-US" smtClean="0"/>
              <a:t>68</a:t>
            </a:fld>
            <a:endParaRPr lang="en-US"/>
          </a:p>
        </p:txBody>
      </p:sp>
      <p:sp>
        <p:nvSpPr>
          <p:cNvPr id="2" name="TextBox 1">
            <a:extLst>
              <a:ext uri="{FF2B5EF4-FFF2-40B4-BE49-F238E27FC236}">
                <a16:creationId xmlns:a16="http://schemas.microsoft.com/office/drawing/2014/main" id="{9B3AE679-4315-96E3-0957-947EAA0BBD41}"/>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92DA3D26-E5D9-B6A6-224D-4908B40292E3}"/>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11387659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Twitter (Campaign Pages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3A74E349-F48C-9FD3-7052-65BECBA4B96A}"/>
              </a:ext>
            </a:extLst>
          </p:cNvPr>
          <p:cNvSpPr>
            <a:spLocks noGrp="1"/>
          </p:cNvSpPr>
          <p:nvPr>
            <p:ph type="sldNum" sz="quarter" idx="7"/>
          </p:nvPr>
        </p:nvSpPr>
        <p:spPr/>
        <p:txBody>
          <a:bodyPr/>
          <a:lstStyle/>
          <a:p>
            <a:fld id="{B6F15528-21DE-4FAA-801E-634DDDAF4B2B}" type="slidenum">
              <a:rPr lang="en-US" smtClean="0"/>
              <a:t>69</a:t>
            </a:fld>
            <a:endParaRPr lang="en-US"/>
          </a:p>
        </p:txBody>
      </p:sp>
    </p:spTree>
    <p:extLst>
      <p:ext uri="{BB962C8B-B14F-4D97-AF65-F5344CB8AC3E}">
        <p14:creationId xmlns:p14="http://schemas.microsoft.com/office/powerpoint/2010/main" val="3086616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4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3FFFB2FB-66D6-9717-841C-DC48D86C9D1F}"/>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lgn="ctr">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Followers and Activity Weekly Performance</a:t>
            </a:r>
          </a:p>
        </p:txBody>
      </p:sp>
      <p:pic>
        <p:nvPicPr>
          <p:cNvPr id="12" name="Picture 11">
            <a:extLst>
              <a:ext uri="{FF2B5EF4-FFF2-40B4-BE49-F238E27FC236}">
                <a16:creationId xmlns:a16="http://schemas.microsoft.com/office/drawing/2014/main" id="{5DD40808-FED5-19CE-70FD-EB3F58DC3986}"/>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sp>
        <p:nvSpPr>
          <p:cNvPr id="34" name="TextBox 33">
            <a:extLst>
              <a:ext uri="{FF2B5EF4-FFF2-40B4-BE49-F238E27FC236}">
                <a16:creationId xmlns:a16="http://schemas.microsoft.com/office/drawing/2014/main" id="{D385D369-2621-C3F2-18EE-FE8891F98893}"/>
              </a:ext>
            </a:extLst>
          </p:cNvPr>
          <p:cNvSpPr txBox="1"/>
          <p:nvPr/>
        </p:nvSpPr>
        <p:spPr>
          <a:xfrm>
            <a:off x="1814547" y="1119171"/>
            <a:ext cx="1156086" cy="276999"/>
          </a:xfrm>
          <a:prstGeom prst="rect">
            <a:avLst/>
          </a:prstGeom>
          <a:noFill/>
        </p:spPr>
        <p:txBody>
          <a:bodyPr wrap="none" rtlCol="0">
            <a:spAutoFit/>
          </a:bodyPr>
          <a:lstStyle/>
          <a:p>
            <a:r>
              <a:rPr lang="en-IN" sz="1200" b="1" dirty="0">
                <a:latin typeface="Bahnschrift" panose="020B0502040204020203" pitchFamily="34" charset="0"/>
              </a:rPr>
              <a:t>Total Follower</a:t>
            </a:r>
          </a:p>
        </p:txBody>
      </p:sp>
      <p:sp>
        <p:nvSpPr>
          <p:cNvPr id="35" name="TextBox 34">
            <a:extLst>
              <a:ext uri="{FF2B5EF4-FFF2-40B4-BE49-F238E27FC236}">
                <a16:creationId xmlns:a16="http://schemas.microsoft.com/office/drawing/2014/main" id="{BDEF5A6B-EE05-6084-5725-60FA11550A0F}"/>
              </a:ext>
            </a:extLst>
          </p:cNvPr>
          <p:cNvSpPr txBox="1"/>
          <p:nvPr/>
        </p:nvSpPr>
        <p:spPr>
          <a:xfrm>
            <a:off x="3550591" y="1119171"/>
            <a:ext cx="1330814" cy="276999"/>
          </a:xfrm>
          <a:prstGeom prst="rect">
            <a:avLst/>
          </a:prstGeom>
          <a:noFill/>
        </p:spPr>
        <p:txBody>
          <a:bodyPr wrap="none" rtlCol="0">
            <a:spAutoFit/>
          </a:bodyPr>
          <a:lstStyle/>
          <a:p>
            <a:r>
              <a:rPr lang="en-IN" sz="1200" b="1" dirty="0">
                <a:latin typeface="Bahnschrift" panose="020B0502040204020203" pitchFamily="34" charset="0"/>
              </a:rPr>
              <a:t>Follower Growth</a:t>
            </a:r>
          </a:p>
        </p:txBody>
      </p:sp>
      <p:sp>
        <p:nvSpPr>
          <p:cNvPr id="36" name="TextBox 35">
            <a:extLst>
              <a:ext uri="{FF2B5EF4-FFF2-40B4-BE49-F238E27FC236}">
                <a16:creationId xmlns:a16="http://schemas.microsoft.com/office/drawing/2014/main" id="{D9B2CC95-8341-EC5F-E2FE-FF275CA795DA}"/>
              </a:ext>
            </a:extLst>
          </p:cNvPr>
          <p:cNvSpPr txBox="1"/>
          <p:nvPr/>
        </p:nvSpPr>
        <p:spPr>
          <a:xfrm>
            <a:off x="5207952" y="1119171"/>
            <a:ext cx="1595309" cy="276999"/>
          </a:xfrm>
          <a:prstGeom prst="rect">
            <a:avLst/>
          </a:prstGeom>
          <a:noFill/>
        </p:spPr>
        <p:txBody>
          <a:bodyPr wrap="none" rtlCol="0">
            <a:spAutoFit/>
          </a:bodyPr>
          <a:lstStyle/>
          <a:p>
            <a:r>
              <a:rPr lang="en-IN" sz="1200" b="1" dirty="0">
                <a:latin typeface="Bahnschrift" panose="020B0502040204020203" pitchFamily="34" charset="0"/>
              </a:rPr>
              <a:t>Count of Active Days</a:t>
            </a:r>
          </a:p>
        </p:txBody>
      </p:sp>
      <p:sp>
        <p:nvSpPr>
          <p:cNvPr id="37" name="TextBox 36">
            <a:extLst>
              <a:ext uri="{FF2B5EF4-FFF2-40B4-BE49-F238E27FC236}">
                <a16:creationId xmlns:a16="http://schemas.microsoft.com/office/drawing/2014/main" id="{F0FB4939-6C5A-9BCC-2908-2E101AF1FA01}"/>
              </a:ext>
            </a:extLst>
          </p:cNvPr>
          <p:cNvSpPr txBox="1"/>
          <p:nvPr/>
        </p:nvSpPr>
        <p:spPr>
          <a:xfrm>
            <a:off x="7082179" y="1119171"/>
            <a:ext cx="1524776" cy="276999"/>
          </a:xfrm>
          <a:prstGeom prst="rect">
            <a:avLst/>
          </a:prstGeom>
          <a:noFill/>
        </p:spPr>
        <p:txBody>
          <a:bodyPr wrap="none" rtlCol="0">
            <a:spAutoFit/>
          </a:bodyPr>
          <a:lstStyle/>
          <a:p>
            <a:r>
              <a:rPr lang="en-IN" sz="1200" b="1" dirty="0">
                <a:latin typeface="Bahnschrift" panose="020B0502040204020203" pitchFamily="34" charset="0"/>
              </a:rPr>
              <a:t>Active Days Growth</a:t>
            </a:r>
          </a:p>
        </p:txBody>
      </p:sp>
      <p:sp>
        <p:nvSpPr>
          <p:cNvPr id="38" name="TextBox 37">
            <a:extLst>
              <a:ext uri="{FF2B5EF4-FFF2-40B4-BE49-F238E27FC236}">
                <a16:creationId xmlns:a16="http://schemas.microsoft.com/office/drawing/2014/main" id="{BCA88BC3-F78C-6F12-74E7-731F44E23DD3}"/>
              </a:ext>
            </a:extLst>
          </p:cNvPr>
          <p:cNvSpPr txBox="1"/>
          <p:nvPr/>
        </p:nvSpPr>
        <p:spPr>
          <a:xfrm>
            <a:off x="8924605" y="1119171"/>
            <a:ext cx="854721" cy="276999"/>
          </a:xfrm>
          <a:prstGeom prst="rect">
            <a:avLst/>
          </a:prstGeom>
          <a:noFill/>
        </p:spPr>
        <p:txBody>
          <a:bodyPr wrap="none" rtlCol="0">
            <a:spAutoFit/>
          </a:bodyPr>
          <a:lstStyle/>
          <a:p>
            <a:r>
              <a:rPr lang="en-IN" sz="1200" b="1" dirty="0">
                <a:latin typeface="Bahnschrift" panose="020B0502040204020203" pitchFamily="34" charset="0"/>
              </a:rPr>
              <a:t>Total Post</a:t>
            </a:r>
          </a:p>
        </p:txBody>
      </p:sp>
      <p:sp>
        <p:nvSpPr>
          <p:cNvPr id="39" name="TextBox 38">
            <a:extLst>
              <a:ext uri="{FF2B5EF4-FFF2-40B4-BE49-F238E27FC236}">
                <a16:creationId xmlns:a16="http://schemas.microsoft.com/office/drawing/2014/main" id="{0405ACD1-B1FA-524D-C6C1-A6598F5650E8}"/>
              </a:ext>
            </a:extLst>
          </p:cNvPr>
          <p:cNvSpPr txBox="1"/>
          <p:nvPr/>
        </p:nvSpPr>
        <p:spPr>
          <a:xfrm>
            <a:off x="10576248" y="1119171"/>
            <a:ext cx="1396536" cy="276999"/>
          </a:xfrm>
          <a:prstGeom prst="rect">
            <a:avLst/>
          </a:prstGeom>
          <a:noFill/>
        </p:spPr>
        <p:txBody>
          <a:bodyPr wrap="none" rtlCol="0">
            <a:spAutoFit/>
          </a:bodyPr>
          <a:lstStyle/>
          <a:p>
            <a:r>
              <a:rPr lang="en-IN" sz="1200" b="1" dirty="0">
                <a:latin typeface="Bahnschrift" panose="020B0502040204020203" pitchFamily="34" charset="0"/>
              </a:rPr>
              <a:t>Total Post Growth</a:t>
            </a:r>
          </a:p>
        </p:txBody>
      </p:sp>
      <p:pic>
        <p:nvPicPr>
          <p:cNvPr id="41" name="Picture 40" descr="legend-West Bengal.png">
            <a:extLst>
              <a:ext uri="{FF2B5EF4-FFF2-40B4-BE49-F238E27FC236}">
                <a16:creationId xmlns:a16="http://schemas.microsoft.com/office/drawing/2014/main" id="{99BD05AC-D1A7-0C49-82B6-3286DB949328}"/>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sp>
        <p:nvSpPr>
          <p:cNvPr id="4" name="Slide Number Placeholder 3">
            <a:extLst>
              <a:ext uri="{FF2B5EF4-FFF2-40B4-BE49-F238E27FC236}">
                <a16:creationId xmlns:a16="http://schemas.microsoft.com/office/drawing/2014/main" id="{7C04886B-1F30-7550-CA94-F9F4EB7696CB}"/>
              </a:ext>
            </a:extLst>
          </p:cNvPr>
          <p:cNvSpPr>
            <a:spLocks noGrp="1"/>
          </p:cNvSpPr>
          <p:nvPr>
            <p:ph type="sldNum" sz="quarter" idx="7"/>
          </p:nvPr>
        </p:nvSpPr>
        <p:spPr/>
        <p:txBody>
          <a:bodyPr/>
          <a:lstStyle/>
          <a:p>
            <a:fld id="{B6F15528-21DE-4FAA-801E-634DDDAF4B2B}" type="slidenum">
              <a:rPr lang="en-US" smtClean="0"/>
              <a:t>70</a:t>
            </a:fld>
            <a:endParaRPr lang="en-US"/>
          </a:p>
        </p:txBody>
      </p:sp>
      <p:sp>
        <p:nvSpPr>
          <p:cNvPr id="2" name="TextBox 1">
            <a:extLst>
              <a:ext uri="{FF2B5EF4-FFF2-40B4-BE49-F238E27FC236}">
                <a16:creationId xmlns:a16="http://schemas.microsoft.com/office/drawing/2014/main" id="{C355E305-7D3F-1F8F-697E-2EBD73BE7046}"/>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1D71F6A9-49E7-DFE0-B7F8-476F45FE7D8F}"/>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18785569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09DD72A1-C266-FA6B-AE68-846C7D5713EB}"/>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Activity and Views Weekly Performance</a:t>
            </a:r>
          </a:p>
        </p:txBody>
      </p:sp>
      <p:pic>
        <p:nvPicPr>
          <p:cNvPr id="15" name="Picture 14">
            <a:extLst>
              <a:ext uri="{FF2B5EF4-FFF2-40B4-BE49-F238E27FC236}">
                <a16:creationId xmlns:a16="http://schemas.microsoft.com/office/drawing/2014/main" id="{DDD1A929-8CAE-E961-CE0D-26DCDDE32D87}"/>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pic>
        <p:nvPicPr>
          <p:cNvPr id="35" name="Picture 34" descr="legend-West Bengal.png">
            <a:extLst>
              <a:ext uri="{FF2B5EF4-FFF2-40B4-BE49-F238E27FC236}">
                <a16:creationId xmlns:a16="http://schemas.microsoft.com/office/drawing/2014/main" id="{D6634DC9-4146-F03F-50EC-EF94EDA6CF36}"/>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grpSp>
        <p:nvGrpSpPr>
          <p:cNvPr id="41" name="Group 40">
            <a:extLst>
              <a:ext uri="{FF2B5EF4-FFF2-40B4-BE49-F238E27FC236}">
                <a16:creationId xmlns:a16="http://schemas.microsoft.com/office/drawing/2014/main" id="{8C43E266-245E-5452-ADFC-C51555D58587}"/>
              </a:ext>
            </a:extLst>
          </p:cNvPr>
          <p:cNvGrpSpPr/>
          <p:nvPr/>
        </p:nvGrpSpPr>
        <p:grpSpPr>
          <a:xfrm>
            <a:off x="3561598" y="6502218"/>
            <a:ext cx="1984839" cy="276999"/>
            <a:chOff x="3561598" y="6502218"/>
            <a:chExt cx="1984839" cy="276999"/>
          </a:xfrm>
        </p:grpSpPr>
        <p:sp>
          <p:nvSpPr>
            <p:cNvPr id="37" name="TextBox 36">
              <a:extLst>
                <a:ext uri="{FF2B5EF4-FFF2-40B4-BE49-F238E27FC236}">
                  <a16:creationId xmlns:a16="http://schemas.microsoft.com/office/drawing/2014/main" id="{288C777A-9FD8-41A1-A434-52415BE6CEF6}"/>
                </a:ext>
              </a:extLst>
            </p:cNvPr>
            <p:cNvSpPr txBox="1"/>
            <p:nvPr/>
          </p:nvSpPr>
          <p:spPr>
            <a:xfrm>
              <a:off x="3561598" y="6502218"/>
              <a:ext cx="1984839" cy="276999"/>
            </a:xfrm>
            <a:prstGeom prst="rect">
              <a:avLst/>
            </a:prstGeom>
            <a:noFill/>
          </p:spPr>
          <p:txBody>
            <a:bodyPr wrap="none" rtlCol="0">
              <a:spAutoFit/>
            </a:bodyPr>
            <a:lstStyle/>
            <a:p>
              <a:r>
                <a:rPr lang="en-IN" sz="1200" dirty="0">
                  <a:latin typeface="Bahnschrift" panose="020B0502040204020203" pitchFamily="34" charset="0"/>
                </a:rPr>
                <a:t>  Video      Status      Photo</a:t>
              </a:r>
            </a:p>
          </p:txBody>
        </p:sp>
        <p:sp>
          <p:nvSpPr>
            <p:cNvPr id="38" name="Oval 37">
              <a:extLst>
                <a:ext uri="{FF2B5EF4-FFF2-40B4-BE49-F238E27FC236}">
                  <a16:creationId xmlns:a16="http://schemas.microsoft.com/office/drawing/2014/main" id="{4DF5B407-569D-9DB2-0748-7014A2DA6BBC}"/>
                </a:ext>
              </a:extLst>
            </p:cNvPr>
            <p:cNvSpPr/>
            <p:nvPr/>
          </p:nvSpPr>
          <p:spPr>
            <a:xfrm>
              <a:off x="3561598" y="6561393"/>
              <a:ext cx="144000" cy="144000"/>
            </a:xfrm>
            <a:prstGeom prst="ellipse">
              <a:avLst/>
            </a:prstGeom>
            <a:solidFill>
              <a:srgbClr val="E55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700671DA-EEFE-3069-99B9-52EBA7C71E34}"/>
                </a:ext>
              </a:extLst>
            </p:cNvPr>
            <p:cNvSpPr/>
            <p:nvPr/>
          </p:nvSpPr>
          <p:spPr>
            <a:xfrm>
              <a:off x="4183257" y="6568717"/>
              <a:ext cx="144000" cy="144000"/>
            </a:xfrm>
            <a:prstGeom prst="ellipse">
              <a:avLst/>
            </a:prstGeom>
            <a:solidFill>
              <a:srgbClr val="15C5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E6713985-7FF2-1A65-A3C2-673442BB0C86}"/>
                </a:ext>
              </a:extLst>
            </p:cNvPr>
            <p:cNvSpPr/>
            <p:nvPr/>
          </p:nvSpPr>
          <p:spPr>
            <a:xfrm>
              <a:off x="4879151" y="6569604"/>
              <a:ext cx="144000" cy="1440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4A49B023-B8DC-D2CA-7B6A-B5DDA0CE3393}"/>
              </a:ext>
            </a:extLst>
          </p:cNvPr>
          <p:cNvSpPr>
            <a:spLocks noGrp="1"/>
          </p:cNvSpPr>
          <p:nvPr>
            <p:ph type="sldNum" sz="quarter" idx="7"/>
          </p:nvPr>
        </p:nvSpPr>
        <p:spPr/>
        <p:txBody>
          <a:bodyPr/>
          <a:lstStyle/>
          <a:p>
            <a:fld id="{B6F15528-21DE-4FAA-801E-634DDDAF4B2B}" type="slidenum">
              <a:rPr lang="en-US" smtClean="0"/>
              <a:t>71</a:t>
            </a:fld>
            <a:endParaRPr lang="en-US"/>
          </a:p>
        </p:txBody>
      </p:sp>
      <p:sp>
        <p:nvSpPr>
          <p:cNvPr id="2" name="TextBox 1">
            <a:extLst>
              <a:ext uri="{FF2B5EF4-FFF2-40B4-BE49-F238E27FC236}">
                <a16:creationId xmlns:a16="http://schemas.microsoft.com/office/drawing/2014/main" id="{275C8547-858C-C186-5705-7331D6DFCC8D}"/>
              </a:ext>
            </a:extLst>
          </p:cNvPr>
          <p:cNvSpPr txBox="1"/>
          <p:nvPr/>
        </p:nvSpPr>
        <p:spPr>
          <a:xfrm>
            <a:off x="1574503" y="1119171"/>
            <a:ext cx="1438214" cy="276999"/>
          </a:xfrm>
          <a:prstGeom prst="rect">
            <a:avLst/>
          </a:prstGeom>
          <a:noFill/>
        </p:spPr>
        <p:txBody>
          <a:bodyPr wrap="none" rtlCol="0">
            <a:spAutoFit/>
          </a:bodyPr>
          <a:lstStyle/>
          <a:p>
            <a:r>
              <a:rPr lang="en-IN" sz="1200" b="1" dirty="0">
                <a:latin typeface="Bahnschrift" panose="020B0502040204020203" pitchFamily="34" charset="0"/>
              </a:rPr>
              <a:t>Avg. Post Per Day </a:t>
            </a:r>
          </a:p>
        </p:txBody>
      </p:sp>
      <p:sp>
        <p:nvSpPr>
          <p:cNvPr id="3" name="TextBox 2">
            <a:extLst>
              <a:ext uri="{FF2B5EF4-FFF2-40B4-BE49-F238E27FC236}">
                <a16:creationId xmlns:a16="http://schemas.microsoft.com/office/drawing/2014/main" id="{24D70A86-8E70-D964-3306-7747D9AE4163}"/>
              </a:ext>
            </a:extLst>
          </p:cNvPr>
          <p:cNvSpPr txBox="1"/>
          <p:nvPr/>
        </p:nvSpPr>
        <p:spPr>
          <a:xfrm>
            <a:off x="3350621" y="1119171"/>
            <a:ext cx="1938351" cy="276999"/>
          </a:xfrm>
          <a:prstGeom prst="rect">
            <a:avLst/>
          </a:prstGeom>
          <a:noFill/>
        </p:spPr>
        <p:txBody>
          <a:bodyPr wrap="none" rtlCol="0">
            <a:spAutoFit/>
          </a:bodyPr>
          <a:lstStyle/>
          <a:p>
            <a:r>
              <a:rPr lang="en-IN" sz="1200" b="1" dirty="0">
                <a:latin typeface="Bahnschrift" panose="020B0502040204020203" pitchFamily="34" charset="0"/>
              </a:rPr>
              <a:t>Avg. Post Per Day Growth</a:t>
            </a:r>
          </a:p>
        </p:txBody>
      </p:sp>
      <p:sp>
        <p:nvSpPr>
          <p:cNvPr id="5" name="TextBox 4">
            <a:extLst>
              <a:ext uri="{FF2B5EF4-FFF2-40B4-BE49-F238E27FC236}">
                <a16:creationId xmlns:a16="http://schemas.microsoft.com/office/drawing/2014/main" id="{CCBC8DDC-C54D-4F75-8823-D786BC7188E9}"/>
              </a:ext>
            </a:extLst>
          </p:cNvPr>
          <p:cNvSpPr txBox="1"/>
          <p:nvPr/>
        </p:nvSpPr>
        <p:spPr>
          <a:xfrm>
            <a:off x="5344015" y="1119171"/>
            <a:ext cx="1010213" cy="276999"/>
          </a:xfrm>
          <a:prstGeom prst="rect">
            <a:avLst/>
          </a:prstGeom>
          <a:noFill/>
        </p:spPr>
        <p:txBody>
          <a:bodyPr wrap="none" rtlCol="0">
            <a:spAutoFit/>
          </a:bodyPr>
          <a:lstStyle/>
          <a:p>
            <a:r>
              <a:rPr lang="en-IN" sz="1200" b="1" dirty="0">
                <a:latin typeface="Bahnschrift" panose="020B0502040204020203" pitchFamily="34" charset="0"/>
              </a:rPr>
              <a:t>Type of Post</a:t>
            </a:r>
          </a:p>
        </p:txBody>
      </p:sp>
      <p:sp>
        <p:nvSpPr>
          <p:cNvPr id="6" name="TextBox 5">
            <a:extLst>
              <a:ext uri="{FF2B5EF4-FFF2-40B4-BE49-F238E27FC236}">
                <a16:creationId xmlns:a16="http://schemas.microsoft.com/office/drawing/2014/main" id="{F490620A-12E8-FEC3-0FE3-8FAD1D174C63}"/>
              </a:ext>
            </a:extLst>
          </p:cNvPr>
          <p:cNvSpPr txBox="1"/>
          <p:nvPr/>
        </p:nvSpPr>
        <p:spPr>
          <a:xfrm>
            <a:off x="6902857" y="1119171"/>
            <a:ext cx="1343638" cy="276999"/>
          </a:xfrm>
          <a:prstGeom prst="rect">
            <a:avLst/>
          </a:prstGeom>
          <a:noFill/>
        </p:spPr>
        <p:txBody>
          <a:bodyPr wrap="none" rtlCol="0">
            <a:spAutoFit/>
          </a:bodyPr>
          <a:lstStyle/>
          <a:p>
            <a:r>
              <a:rPr lang="en-IN" sz="1200" b="1" dirty="0">
                <a:latin typeface="Bahnschrift" panose="020B0502040204020203" pitchFamily="34" charset="0"/>
              </a:rPr>
              <a:t>Avg. Video Views</a:t>
            </a:r>
          </a:p>
        </p:txBody>
      </p:sp>
      <p:sp>
        <p:nvSpPr>
          <p:cNvPr id="7" name="TextBox 6">
            <a:extLst>
              <a:ext uri="{FF2B5EF4-FFF2-40B4-BE49-F238E27FC236}">
                <a16:creationId xmlns:a16="http://schemas.microsoft.com/office/drawing/2014/main" id="{834D4F8A-2168-5D87-0A41-4EF27E7FBFFD}"/>
              </a:ext>
            </a:extLst>
          </p:cNvPr>
          <p:cNvSpPr txBox="1"/>
          <p:nvPr/>
        </p:nvSpPr>
        <p:spPr>
          <a:xfrm>
            <a:off x="8678975" y="1119171"/>
            <a:ext cx="1885453" cy="276999"/>
          </a:xfrm>
          <a:prstGeom prst="rect">
            <a:avLst/>
          </a:prstGeom>
          <a:noFill/>
        </p:spPr>
        <p:txBody>
          <a:bodyPr wrap="none" rtlCol="0">
            <a:spAutoFit/>
          </a:bodyPr>
          <a:lstStyle/>
          <a:p>
            <a:r>
              <a:rPr lang="en-IN" sz="1200" b="1" dirty="0">
                <a:latin typeface="Bahnschrift" panose="020B0502040204020203" pitchFamily="34" charset="0"/>
              </a:rPr>
              <a:t>Avg. Video Views Growth</a:t>
            </a:r>
          </a:p>
        </p:txBody>
      </p:sp>
      <p:sp>
        <p:nvSpPr>
          <p:cNvPr id="8" name="TextBox 7">
            <a:extLst>
              <a:ext uri="{FF2B5EF4-FFF2-40B4-BE49-F238E27FC236}">
                <a16:creationId xmlns:a16="http://schemas.microsoft.com/office/drawing/2014/main" id="{693E418A-DE72-8DA4-9D93-9FC5C897EF3E}"/>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9" name="TextBox 8">
            <a:extLst>
              <a:ext uri="{FF2B5EF4-FFF2-40B4-BE49-F238E27FC236}">
                <a16:creationId xmlns:a16="http://schemas.microsoft.com/office/drawing/2014/main" id="{63192677-A1C7-3DB8-8D08-2F019B71A0EF}"/>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3525277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4591C92E-CE43-15C9-A616-F5D4280A9005}"/>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Engagement Weekly Performance</a:t>
            </a:r>
          </a:p>
        </p:txBody>
      </p:sp>
      <p:pic>
        <p:nvPicPr>
          <p:cNvPr id="15" name="Picture 14">
            <a:extLst>
              <a:ext uri="{FF2B5EF4-FFF2-40B4-BE49-F238E27FC236}">
                <a16:creationId xmlns:a16="http://schemas.microsoft.com/office/drawing/2014/main" id="{207A04BD-CD33-62CC-7FD5-0A1B213106D0}"/>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sp>
        <p:nvSpPr>
          <p:cNvPr id="34" name="TextBox 33">
            <a:extLst>
              <a:ext uri="{FF2B5EF4-FFF2-40B4-BE49-F238E27FC236}">
                <a16:creationId xmlns:a16="http://schemas.microsoft.com/office/drawing/2014/main" id="{15048AC6-3A2B-5471-577A-B4D699C471C8}"/>
              </a:ext>
            </a:extLst>
          </p:cNvPr>
          <p:cNvSpPr txBox="1"/>
          <p:nvPr/>
        </p:nvSpPr>
        <p:spPr>
          <a:xfrm>
            <a:off x="1732820" y="1120507"/>
            <a:ext cx="1409360" cy="276999"/>
          </a:xfrm>
          <a:prstGeom prst="rect">
            <a:avLst/>
          </a:prstGeom>
          <a:noFill/>
        </p:spPr>
        <p:txBody>
          <a:bodyPr wrap="none" rtlCol="0">
            <a:spAutoFit/>
          </a:bodyPr>
          <a:lstStyle/>
          <a:p>
            <a:r>
              <a:rPr lang="en-IN" sz="1200" b="1" dirty="0">
                <a:latin typeface="Bahnschrift" panose="020B0502040204020203" pitchFamily="34" charset="0"/>
              </a:rPr>
              <a:t>Total Engagement</a:t>
            </a:r>
          </a:p>
        </p:txBody>
      </p:sp>
      <p:sp>
        <p:nvSpPr>
          <p:cNvPr id="35" name="TextBox 34">
            <a:extLst>
              <a:ext uri="{FF2B5EF4-FFF2-40B4-BE49-F238E27FC236}">
                <a16:creationId xmlns:a16="http://schemas.microsoft.com/office/drawing/2014/main" id="{1DDF590C-DBE1-22A0-4371-6560E89E1523}"/>
              </a:ext>
            </a:extLst>
          </p:cNvPr>
          <p:cNvSpPr txBox="1"/>
          <p:nvPr/>
        </p:nvSpPr>
        <p:spPr>
          <a:xfrm>
            <a:off x="5292160" y="1120507"/>
            <a:ext cx="1375698" cy="276999"/>
          </a:xfrm>
          <a:prstGeom prst="rect">
            <a:avLst/>
          </a:prstGeom>
          <a:noFill/>
        </p:spPr>
        <p:txBody>
          <a:bodyPr wrap="none" rtlCol="0">
            <a:spAutoFit/>
          </a:bodyPr>
          <a:lstStyle/>
          <a:p>
            <a:r>
              <a:rPr lang="en-IN" sz="1200" b="1" dirty="0">
                <a:latin typeface="Bahnschrift" panose="020B0502040204020203" pitchFamily="34" charset="0"/>
              </a:rPr>
              <a:t>Avg. Engagement</a:t>
            </a:r>
          </a:p>
        </p:txBody>
      </p:sp>
      <p:sp>
        <p:nvSpPr>
          <p:cNvPr id="36" name="TextBox 35">
            <a:extLst>
              <a:ext uri="{FF2B5EF4-FFF2-40B4-BE49-F238E27FC236}">
                <a16:creationId xmlns:a16="http://schemas.microsoft.com/office/drawing/2014/main" id="{EBDE382C-FFD6-8A4F-B497-73FE68F1908B}"/>
              </a:ext>
            </a:extLst>
          </p:cNvPr>
          <p:cNvSpPr txBox="1"/>
          <p:nvPr/>
        </p:nvSpPr>
        <p:spPr>
          <a:xfrm>
            <a:off x="8769790" y="1120506"/>
            <a:ext cx="1394934" cy="276999"/>
          </a:xfrm>
          <a:prstGeom prst="rect">
            <a:avLst/>
          </a:prstGeom>
          <a:noFill/>
        </p:spPr>
        <p:txBody>
          <a:bodyPr wrap="none" rtlCol="0">
            <a:spAutoFit/>
          </a:bodyPr>
          <a:lstStyle/>
          <a:p>
            <a:r>
              <a:rPr lang="en-IN" sz="1200" b="1" dirty="0">
                <a:latin typeface="Bahnschrift" panose="020B0502040204020203" pitchFamily="34" charset="0"/>
              </a:rPr>
              <a:t>Engagement Rate</a:t>
            </a:r>
          </a:p>
        </p:txBody>
      </p:sp>
      <p:sp>
        <p:nvSpPr>
          <p:cNvPr id="37" name="TextBox 36">
            <a:extLst>
              <a:ext uri="{FF2B5EF4-FFF2-40B4-BE49-F238E27FC236}">
                <a16:creationId xmlns:a16="http://schemas.microsoft.com/office/drawing/2014/main" id="{164D9E4F-3156-C56A-91F5-F468A3C955D2}"/>
              </a:ext>
            </a:extLst>
          </p:cNvPr>
          <p:cNvSpPr txBox="1"/>
          <p:nvPr/>
        </p:nvSpPr>
        <p:spPr>
          <a:xfrm>
            <a:off x="10396428" y="1120506"/>
            <a:ext cx="1936749" cy="276999"/>
          </a:xfrm>
          <a:prstGeom prst="rect">
            <a:avLst/>
          </a:prstGeom>
          <a:noFill/>
        </p:spPr>
        <p:txBody>
          <a:bodyPr wrap="none" rtlCol="0">
            <a:spAutoFit/>
          </a:bodyPr>
          <a:lstStyle/>
          <a:p>
            <a:r>
              <a:rPr lang="en-IN" sz="1200" b="1" dirty="0">
                <a:latin typeface="Bahnschrift" panose="020B0502040204020203" pitchFamily="34" charset="0"/>
              </a:rPr>
              <a:t>Engagement Rate Growth</a:t>
            </a:r>
          </a:p>
        </p:txBody>
      </p:sp>
      <p:sp>
        <p:nvSpPr>
          <p:cNvPr id="38" name="TextBox 37">
            <a:extLst>
              <a:ext uri="{FF2B5EF4-FFF2-40B4-BE49-F238E27FC236}">
                <a16:creationId xmlns:a16="http://schemas.microsoft.com/office/drawing/2014/main" id="{91EAF4B2-5640-87FA-EE83-E902433F0DF0}"/>
              </a:ext>
            </a:extLst>
          </p:cNvPr>
          <p:cNvSpPr txBox="1"/>
          <p:nvPr/>
        </p:nvSpPr>
        <p:spPr>
          <a:xfrm>
            <a:off x="6834442" y="1122431"/>
            <a:ext cx="1917513" cy="276999"/>
          </a:xfrm>
          <a:prstGeom prst="rect">
            <a:avLst/>
          </a:prstGeom>
          <a:noFill/>
        </p:spPr>
        <p:txBody>
          <a:bodyPr wrap="none" rtlCol="0">
            <a:spAutoFit/>
          </a:bodyPr>
          <a:lstStyle/>
          <a:p>
            <a:r>
              <a:rPr lang="en-IN" sz="1200" b="1" dirty="0">
                <a:latin typeface="Bahnschrift" panose="020B0502040204020203" pitchFamily="34" charset="0"/>
              </a:rPr>
              <a:t>Avg. Engagement Growth</a:t>
            </a:r>
          </a:p>
        </p:txBody>
      </p:sp>
      <p:sp>
        <p:nvSpPr>
          <p:cNvPr id="39" name="TextBox 38">
            <a:extLst>
              <a:ext uri="{FF2B5EF4-FFF2-40B4-BE49-F238E27FC236}">
                <a16:creationId xmlns:a16="http://schemas.microsoft.com/office/drawing/2014/main" id="{68DA6A4F-EC9D-4C3A-B3CC-62DDE7098071}"/>
              </a:ext>
            </a:extLst>
          </p:cNvPr>
          <p:cNvSpPr txBox="1"/>
          <p:nvPr/>
        </p:nvSpPr>
        <p:spPr>
          <a:xfrm>
            <a:off x="3494851" y="1120507"/>
            <a:ext cx="1584088" cy="276999"/>
          </a:xfrm>
          <a:prstGeom prst="rect">
            <a:avLst/>
          </a:prstGeom>
          <a:noFill/>
        </p:spPr>
        <p:txBody>
          <a:bodyPr wrap="none" rtlCol="0">
            <a:spAutoFit/>
          </a:bodyPr>
          <a:lstStyle/>
          <a:p>
            <a:r>
              <a:rPr lang="en-IN" sz="1200" b="1" dirty="0">
                <a:latin typeface="Bahnschrift" panose="020B0502040204020203" pitchFamily="34" charset="0"/>
              </a:rPr>
              <a:t>Engagement Growth</a:t>
            </a:r>
          </a:p>
        </p:txBody>
      </p:sp>
      <p:pic>
        <p:nvPicPr>
          <p:cNvPr id="41" name="Picture 40" descr="legend-West Bengal.png">
            <a:extLst>
              <a:ext uri="{FF2B5EF4-FFF2-40B4-BE49-F238E27FC236}">
                <a16:creationId xmlns:a16="http://schemas.microsoft.com/office/drawing/2014/main" id="{619E5F43-E347-7162-3E9B-80FD5FF60636}"/>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sp>
        <p:nvSpPr>
          <p:cNvPr id="4" name="Slide Number Placeholder 3">
            <a:extLst>
              <a:ext uri="{FF2B5EF4-FFF2-40B4-BE49-F238E27FC236}">
                <a16:creationId xmlns:a16="http://schemas.microsoft.com/office/drawing/2014/main" id="{7066D3C3-6352-DC5B-3407-3026E0C867C4}"/>
              </a:ext>
            </a:extLst>
          </p:cNvPr>
          <p:cNvSpPr>
            <a:spLocks noGrp="1"/>
          </p:cNvSpPr>
          <p:nvPr>
            <p:ph type="sldNum" sz="quarter" idx="7"/>
          </p:nvPr>
        </p:nvSpPr>
        <p:spPr/>
        <p:txBody>
          <a:bodyPr/>
          <a:lstStyle/>
          <a:p>
            <a:fld id="{B6F15528-21DE-4FAA-801E-634DDDAF4B2B}" type="slidenum">
              <a:rPr lang="en-US" smtClean="0"/>
              <a:t>72</a:t>
            </a:fld>
            <a:endParaRPr lang="en-US"/>
          </a:p>
        </p:txBody>
      </p:sp>
      <p:sp>
        <p:nvSpPr>
          <p:cNvPr id="2" name="TextBox 1">
            <a:extLst>
              <a:ext uri="{FF2B5EF4-FFF2-40B4-BE49-F238E27FC236}">
                <a16:creationId xmlns:a16="http://schemas.microsoft.com/office/drawing/2014/main" id="{1EA5F805-D0C4-FE22-0AF2-315BE9AE8BE1}"/>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5CD91649-B505-05BE-E9DC-589CDE72A02E}"/>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21051512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307924BC-6EA4-0C6F-4DAB-C1F03F4117D5}"/>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Impression Weekly Performance</a:t>
            </a:r>
          </a:p>
        </p:txBody>
      </p:sp>
      <p:pic>
        <p:nvPicPr>
          <p:cNvPr id="11" name="Picture 10">
            <a:extLst>
              <a:ext uri="{FF2B5EF4-FFF2-40B4-BE49-F238E27FC236}">
                <a16:creationId xmlns:a16="http://schemas.microsoft.com/office/drawing/2014/main" id="{DF29D88C-71A9-2D5E-9748-B075E7C43D73}"/>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58277" y="193260"/>
            <a:ext cx="1224000" cy="792000"/>
          </a:xfrm>
          <a:prstGeom prst="rect">
            <a:avLst/>
          </a:prstGeom>
        </p:spPr>
      </p:pic>
      <p:sp>
        <p:nvSpPr>
          <p:cNvPr id="28" name="TextBox 27">
            <a:extLst>
              <a:ext uri="{FF2B5EF4-FFF2-40B4-BE49-F238E27FC236}">
                <a16:creationId xmlns:a16="http://schemas.microsoft.com/office/drawing/2014/main" id="{07EA0BDE-BF4D-3632-A989-D3A2DA2ACE40}"/>
              </a:ext>
            </a:extLst>
          </p:cNvPr>
          <p:cNvSpPr txBox="1"/>
          <p:nvPr/>
        </p:nvSpPr>
        <p:spPr>
          <a:xfrm>
            <a:off x="1732820" y="1120507"/>
            <a:ext cx="1289135" cy="276999"/>
          </a:xfrm>
          <a:prstGeom prst="rect">
            <a:avLst/>
          </a:prstGeom>
          <a:noFill/>
        </p:spPr>
        <p:txBody>
          <a:bodyPr wrap="none" rtlCol="0">
            <a:spAutoFit/>
          </a:bodyPr>
          <a:lstStyle/>
          <a:p>
            <a:r>
              <a:rPr lang="en-IN" sz="1200" b="1" dirty="0">
                <a:latin typeface="Bahnschrift" panose="020B0502040204020203" pitchFamily="34" charset="0"/>
              </a:rPr>
              <a:t>Avg. Impression</a:t>
            </a:r>
          </a:p>
        </p:txBody>
      </p:sp>
      <p:sp>
        <p:nvSpPr>
          <p:cNvPr id="29" name="TextBox 28">
            <a:extLst>
              <a:ext uri="{FF2B5EF4-FFF2-40B4-BE49-F238E27FC236}">
                <a16:creationId xmlns:a16="http://schemas.microsoft.com/office/drawing/2014/main" id="{956DF5D3-2168-0668-6FF7-E0C57B309C7E}"/>
              </a:ext>
            </a:extLst>
          </p:cNvPr>
          <p:cNvSpPr txBox="1"/>
          <p:nvPr/>
        </p:nvSpPr>
        <p:spPr>
          <a:xfrm>
            <a:off x="3494851" y="1120507"/>
            <a:ext cx="1830950" cy="276999"/>
          </a:xfrm>
          <a:prstGeom prst="rect">
            <a:avLst/>
          </a:prstGeom>
          <a:noFill/>
        </p:spPr>
        <p:txBody>
          <a:bodyPr wrap="none" rtlCol="0">
            <a:spAutoFit/>
          </a:bodyPr>
          <a:lstStyle/>
          <a:p>
            <a:r>
              <a:rPr lang="en-IN" sz="1200" b="1" dirty="0">
                <a:latin typeface="Bahnschrift" panose="020B0502040204020203" pitchFamily="34" charset="0"/>
              </a:rPr>
              <a:t>Avg. Impression Growth</a:t>
            </a:r>
          </a:p>
        </p:txBody>
      </p:sp>
      <p:pic>
        <p:nvPicPr>
          <p:cNvPr id="31" name="Picture 30" descr="legend-West Bengal.png">
            <a:extLst>
              <a:ext uri="{FF2B5EF4-FFF2-40B4-BE49-F238E27FC236}">
                <a16:creationId xmlns:a16="http://schemas.microsoft.com/office/drawing/2014/main" id="{7734FAF2-866B-6B98-C938-039A2427A371}"/>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sp>
        <p:nvSpPr>
          <p:cNvPr id="5" name="Slide Number Placeholder 4">
            <a:extLst>
              <a:ext uri="{FF2B5EF4-FFF2-40B4-BE49-F238E27FC236}">
                <a16:creationId xmlns:a16="http://schemas.microsoft.com/office/drawing/2014/main" id="{3E528FE3-C4E8-5BC2-32F4-FFA6AC874B37}"/>
              </a:ext>
            </a:extLst>
          </p:cNvPr>
          <p:cNvSpPr>
            <a:spLocks noGrp="1"/>
          </p:cNvSpPr>
          <p:nvPr>
            <p:ph type="sldNum" sz="quarter" idx="7"/>
          </p:nvPr>
        </p:nvSpPr>
        <p:spPr/>
        <p:txBody>
          <a:bodyPr/>
          <a:lstStyle/>
          <a:p>
            <a:fld id="{B6F15528-21DE-4FAA-801E-634DDDAF4B2B}" type="slidenum">
              <a:rPr lang="en-US" smtClean="0"/>
              <a:t>73</a:t>
            </a:fld>
            <a:endParaRPr lang="en-US"/>
          </a:p>
        </p:txBody>
      </p:sp>
      <p:sp>
        <p:nvSpPr>
          <p:cNvPr id="3" name="TextBox 2">
            <a:extLst>
              <a:ext uri="{FF2B5EF4-FFF2-40B4-BE49-F238E27FC236}">
                <a16:creationId xmlns:a16="http://schemas.microsoft.com/office/drawing/2014/main" id="{BCDEEED7-6D52-A5F8-9800-DA8F568FA9AB}"/>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4" name="TextBox 3">
            <a:extLst>
              <a:ext uri="{FF2B5EF4-FFF2-40B4-BE49-F238E27FC236}">
                <a16:creationId xmlns:a16="http://schemas.microsoft.com/office/drawing/2014/main" id="{4EB74E79-BE29-9AF0-0A81-9533DE087996}"/>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1053353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Instagram (Campaign Pages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046B690B-3FBE-DA6A-0D15-2C45416212C6}"/>
              </a:ext>
            </a:extLst>
          </p:cNvPr>
          <p:cNvSpPr>
            <a:spLocks noGrp="1"/>
          </p:cNvSpPr>
          <p:nvPr>
            <p:ph type="sldNum" sz="quarter" idx="7"/>
          </p:nvPr>
        </p:nvSpPr>
        <p:spPr/>
        <p:txBody>
          <a:bodyPr/>
          <a:lstStyle/>
          <a:p>
            <a:fld id="{B6F15528-21DE-4FAA-801E-634DDDAF4B2B}" type="slidenum">
              <a:rPr lang="en-US" smtClean="0"/>
              <a:t>74</a:t>
            </a:fld>
            <a:endParaRPr lang="en-US"/>
          </a:p>
        </p:txBody>
      </p:sp>
    </p:spTree>
    <p:extLst>
      <p:ext uri="{BB962C8B-B14F-4D97-AF65-F5344CB8AC3E}">
        <p14:creationId xmlns:p14="http://schemas.microsoft.com/office/powerpoint/2010/main" val="31244716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A06D95-731F-1B5F-6F4E-849C0A226B8C}"/>
              </a:ext>
            </a:extLst>
          </p:cNvPr>
          <p:cNvSpPr txBox="1"/>
          <p:nvPr/>
        </p:nvSpPr>
        <p:spPr>
          <a:xfrm>
            <a:off x="1814547" y="1119171"/>
            <a:ext cx="1156086" cy="276999"/>
          </a:xfrm>
          <a:prstGeom prst="rect">
            <a:avLst/>
          </a:prstGeom>
          <a:noFill/>
        </p:spPr>
        <p:txBody>
          <a:bodyPr wrap="none" rtlCol="0">
            <a:spAutoFit/>
          </a:bodyPr>
          <a:lstStyle/>
          <a:p>
            <a:r>
              <a:rPr lang="en-IN" sz="1200" b="1" dirty="0">
                <a:latin typeface="Bahnschrift" panose="020B0502040204020203" pitchFamily="34" charset="0"/>
              </a:rPr>
              <a:t>Total Follower</a:t>
            </a:r>
          </a:p>
        </p:txBody>
      </p:sp>
      <p:sp>
        <p:nvSpPr>
          <p:cNvPr id="9" name="TextBox 8">
            <a:extLst>
              <a:ext uri="{FF2B5EF4-FFF2-40B4-BE49-F238E27FC236}">
                <a16:creationId xmlns:a16="http://schemas.microsoft.com/office/drawing/2014/main" id="{2392DDCA-DEFC-8E1C-08D9-CB5E616D6619}"/>
              </a:ext>
            </a:extLst>
          </p:cNvPr>
          <p:cNvSpPr txBox="1"/>
          <p:nvPr/>
        </p:nvSpPr>
        <p:spPr>
          <a:xfrm>
            <a:off x="3550591" y="1119171"/>
            <a:ext cx="1330814" cy="276999"/>
          </a:xfrm>
          <a:prstGeom prst="rect">
            <a:avLst/>
          </a:prstGeom>
          <a:noFill/>
        </p:spPr>
        <p:txBody>
          <a:bodyPr wrap="none" rtlCol="0">
            <a:spAutoFit/>
          </a:bodyPr>
          <a:lstStyle/>
          <a:p>
            <a:r>
              <a:rPr lang="en-IN" sz="1200" b="1" dirty="0">
                <a:latin typeface="Bahnschrift" panose="020B0502040204020203" pitchFamily="34" charset="0"/>
              </a:rPr>
              <a:t>Follower Growth</a:t>
            </a:r>
          </a:p>
        </p:txBody>
      </p:sp>
      <p:sp>
        <p:nvSpPr>
          <p:cNvPr id="22" name="TextBox 21">
            <a:extLst>
              <a:ext uri="{FF2B5EF4-FFF2-40B4-BE49-F238E27FC236}">
                <a16:creationId xmlns:a16="http://schemas.microsoft.com/office/drawing/2014/main" id="{326108AA-6E6E-60BB-56F8-49D60B14F45B}"/>
              </a:ext>
            </a:extLst>
          </p:cNvPr>
          <p:cNvSpPr txBox="1"/>
          <p:nvPr/>
        </p:nvSpPr>
        <p:spPr>
          <a:xfrm>
            <a:off x="5207952" y="1119171"/>
            <a:ext cx="1595309" cy="276999"/>
          </a:xfrm>
          <a:prstGeom prst="rect">
            <a:avLst/>
          </a:prstGeom>
          <a:noFill/>
        </p:spPr>
        <p:txBody>
          <a:bodyPr wrap="none" rtlCol="0">
            <a:spAutoFit/>
          </a:bodyPr>
          <a:lstStyle/>
          <a:p>
            <a:r>
              <a:rPr lang="en-IN" sz="1200" b="1" dirty="0">
                <a:latin typeface="Bahnschrift" panose="020B0502040204020203" pitchFamily="34" charset="0"/>
              </a:rPr>
              <a:t>Count of Active Days</a:t>
            </a:r>
          </a:p>
        </p:txBody>
      </p:sp>
      <p:sp>
        <p:nvSpPr>
          <p:cNvPr id="24" name="TextBox 23">
            <a:extLst>
              <a:ext uri="{FF2B5EF4-FFF2-40B4-BE49-F238E27FC236}">
                <a16:creationId xmlns:a16="http://schemas.microsoft.com/office/drawing/2014/main" id="{B737094D-6A7B-734E-9518-8E818D366161}"/>
              </a:ext>
            </a:extLst>
          </p:cNvPr>
          <p:cNvSpPr txBox="1"/>
          <p:nvPr/>
        </p:nvSpPr>
        <p:spPr>
          <a:xfrm>
            <a:off x="7082179" y="1119171"/>
            <a:ext cx="1524776" cy="276999"/>
          </a:xfrm>
          <a:prstGeom prst="rect">
            <a:avLst/>
          </a:prstGeom>
          <a:noFill/>
        </p:spPr>
        <p:txBody>
          <a:bodyPr wrap="none" rtlCol="0">
            <a:spAutoFit/>
          </a:bodyPr>
          <a:lstStyle/>
          <a:p>
            <a:r>
              <a:rPr lang="en-IN" sz="1200" b="1" dirty="0">
                <a:latin typeface="Bahnschrift" panose="020B0502040204020203" pitchFamily="34" charset="0"/>
              </a:rPr>
              <a:t>Active Days Growth</a:t>
            </a:r>
          </a:p>
        </p:txBody>
      </p:sp>
      <p:sp>
        <p:nvSpPr>
          <p:cNvPr id="26" name="TextBox 25">
            <a:extLst>
              <a:ext uri="{FF2B5EF4-FFF2-40B4-BE49-F238E27FC236}">
                <a16:creationId xmlns:a16="http://schemas.microsoft.com/office/drawing/2014/main" id="{F1A67F03-F206-F6A2-6895-87AE5583DA75}"/>
              </a:ext>
            </a:extLst>
          </p:cNvPr>
          <p:cNvSpPr txBox="1"/>
          <p:nvPr/>
        </p:nvSpPr>
        <p:spPr>
          <a:xfrm>
            <a:off x="8924605" y="1119171"/>
            <a:ext cx="854721" cy="276999"/>
          </a:xfrm>
          <a:prstGeom prst="rect">
            <a:avLst/>
          </a:prstGeom>
          <a:noFill/>
        </p:spPr>
        <p:txBody>
          <a:bodyPr wrap="none" rtlCol="0">
            <a:spAutoFit/>
          </a:bodyPr>
          <a:lstStyle/>
          <a:p>
            <a:r>
              <a:rPr lang="en-IN" sz="1200" b="1" dirty="0">
                <a:latin typeface="Bahnschrift" panose="020B0502040204020203" pitchFamily="34" charset="0"/>
              </a:rPr>
              <a:t>Total Post</a:t>
            </a:r>
          </a:p>
        </p:txBody>
      </p:sp>
      <p:sp>
        <p:nvSpPr>
          <p:cNvPr id="28" name="TextBox 27">
            <a:extLst>
              <a:ext uri="{FF2B5EF4-FFF2-40B4-BE49-F238E27FC236}">
                <a16:creationId xmlns:a16="http://schemas.microsoft.com/office/drawing/2014/main" id="{8C7912B7-7BB1-3BAD-4ED2-B90AAE60586D}"/>
              </a:ext>
            </a:extLst>
          </p:cNvPr>
          <p:cNvSpPr txBox="1"/>
          <p:nvPr/>
        </p:nvSpPr>
        <p:spPr>
          <a:xfrm>
            <a:off x="10576248" y="1119171"/>
            <a:ext cx="1396536" cy="276999"/>
          </a:xfrm>
          <a:prstGeom prst="rect">
            <a:avLst/>
          </a:prstGeom>
          <a:noFill/>
        </p:spPr>
        <p:txBody>
          <a:bodyPr wrap="none" rtlCol="0">
            <a:spAutoFit/>
          </a:bodyPr>
          <a:lstStyle/>
          <a:p>
            <a:r>
              <a:rPr lang="en-IN" sz="1200" b="1" dirty="0">
                <a:latin typeface="Bahnschrift" panose="020B0502040204020203" pitchFamily="34" charset="0"/>
              </a:rPr>
              <a:t>Total Post Growth</a:t>
            </a:r>
          </a:p>
        </p:txBody>
      </p:sp>
      <p:sp>
        <p:nvSpPr>
          <p:cNvPr id="2" name="object 3">
            <a:extLst>
              <a:ext uri="{FF2B5EF4-FFF2-40B4-BE49-F238E27FC236}">
                <a16:creationId xmlns:a16="http://schemas.microsoft.com/office/drawing/2014/main" id="{5317D553-79C3-F25B-F57D-31EF0A34036D}"/>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lgn="ctr">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Followers and Activity Weekly Performance</a:t>
            </a:r>
          </a:p>
        </p:txBody>
      </p:sp>
      <p:sp>
        <p:nvSpPr>
          <p:cNvPr id="12" name="Rectangle 11">
            <a:extLst>
              <a:ext uri="{FF2B5EF4-FFF2-40B4-BE49-F238E27FC236}">
                <a16:creationId xmlns:a16="http://schemas.microsoft.com/office/drawing/2014/main" id="{00E0E6D7-C43C-E0FC-B90B-1E4FDD7A281E}"/>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34" name="Picture 33" descr="legend-West Bengal.png">
            <a:extLst>
              <a:ext uri="{FF2B5EF4-FFF2-40B4-BE49-F238E27FC236}">
                <a16:creationId xmlns:a16="http://schemas.microsoft.com/office/drawing/2014/main" id="{80568887-60E6-0352-7744-BDFE6B782373}"/>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sp>
        <p:nvSpPr>
          <p:cNvPr id="5" name="Slide Number Placeholder 4">
            <a:extLst>
              <a:ext uri="{FF2B5EF4-FFF2-40B4-BE49-F238E27FC236}">
                <a16:creationId xmlns:a16="http://schemas.microsoft.com/office/drawing/2014/main" id="{D085404A-755B-C344-A115-8ECE429D22D6}"/>
              </a:ext>
            </a:extLst>
          </p:cNvPr>
          <p:cNvSpPr>
            <a:spLocks noGrp="1"/>
          </p:cNvSpPr>
          <p:nvPr>
            <p:ph type="sldNum" sz="quarter" idx="7"/>
          </p:nvPr>
        </p:nvSpPr>
        <p:spPr/>
        <p:txBody>
          <a:bodyPr/>
          <a:lstStyle/>
          <a:p>
            <a:fld id="{B6F15528-21DE-4FAA-801E-634DDDAF4B2B}" type="slidenum">
              <a:rPr lang="en-US" smtClean="0"/>
              <a:t>75</a:t>
            </a:fld>
            <a:endParaRPr lang="en-US"/>
          </a:p>
        </p:txBody>
      </p:sp>
      <p:sp>
        <p:nvSpPr>
          <p:cNvPr id="3" name="TextBox 2">
            <a:extLst>
              <a:ext uri="{FF2B5EF4-FFF2-40B4-BE49-F238E27FC236}">
                <a16:creationId xmlns:a16="http://schemas.microsoft.com/office/drawing/2014/main" id="{8801DE43-90FE-02DD-C0EE-250B8C5BBC29}"/>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4" name="TextBox 3">
            <a:extLst>
              <a:ext uri="{FF2B5EF4-FFF2-40B4-BE49-F238E27FC236}">
                <a16:creationId xmlns:a16="http://schemas.microsoft.com/office/drawing/2014/main" id="{77B28CD2-6AA2-BEEF-BDC5-A62BD07CC19F}"/>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11784261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A4F9C53-54CF-10EE-2019-C164F675D044}"/>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Activity Weekly Performance</a:t>
            </a:r>
          </a:p>
        </p:txBody>
      </p:sp>
      <p:sp>
        <p:nvSpPr>
          <p:cNvPr id="11" name="Rectangle 10">
            <a:extLst>
              <a:ext uri="{FF2B5EF4-FFF2-40B4-BE49-F238E27FC236}">
                <a16:creationId xmlns:a16="http://schemas.microsoft.com/office/drawing/2014/main" id="{CD7CE399-0156-97A7-32BE-0509D99D248F}"/>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33" name="Picture 32" descr="legend-West Bengal.png">
            <a:extLst>
              <a:ext uri="{FF2B5EF4-FFF2-40B4-BE49-F238E27FC236}">
                <a16:creationId xmlns:a16="http://schemas.microsoft.com/office/drawing/2014/main" id="{EEE72790-2B9E-91E4-ABBC-0E5CBCB06369}"/>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sp>
        <p:nvSpPr>
          <p:cNvPr id="5" name="Slide Number Placeholder 4">
            <a:extLst>
              <a:ext uri="{FF2B5EF4-FFF2-40B4-BE49-F238E27FC236}">
                <a16:creationId xmlns:a16="http://schemas.microsoft.com/office/drawing/2014/main" id="{B80599AA-682D-0354-48F1-8B87C24F0DBB}"/>
              </a:ext>
            </a:extLst>
          </p:cNvPr>
          <p:cNvSpPr>
            <a:spLocks noGrp="1"/>
          </p:cNvSpPr>
          <p:nvPr>
            <p:ph type="sldNum" sz="quarter" idx="7"/>
          </p:nvPr>
        </p:nvSpPr>
        <p:spPr/>
        <p:txBody>
          <a:bodyPr/>
          <a:lstStyle/>
          <a:p>
            <a:fld id="{B6F15528-21DE-4FAA-801E-634DDDAF4B2B}" type="slidenum">
              <a:rPr lang="en-US" smtClean="0"/>
              <a:t>76</a:t>
            </a:fld>
            <a:endParaRPr lang="en-US"/>
          </a:p>
        </p:txBody>
      </p:sp>
      <p:sp>
        <p:nvSpPr>
          <p:cNvPr id="3" name="TextBox 2">
            <a:extLst>
              <a:ext uri="{FF2B5EF4-FFF2-40B4-BE49-F238E27FC236}">
                <a16:creationId xmlns:a16="http://schemas.microsoft.com/office/drawing/2014/main" id="{FBBF201D-8CD9-9B47-AB8B-242F63BA2AE5}"/>
              </a:ext>
            </a:extLst>
          </p:cNvPr>
          <p:cNvSpPr txBox="1"/>
          <p:nvPr/>
        </p:nvSpPr>
        <p:spPr>
          <a:xfrm>
            <a:off x="1574503" y="1119171"/>
            <a:ext cx="1438214" cy="276999"/>
          </a:xfrm>
          <a:prstGeom prst="rect">
            <a:avLst/>
          </a:prstGeom>
          <a:noFill/>
        </p:spPr>
        <p:txBody>
          <a:bodyPr wrap="none" rtlCol="0">
            <a:spAutoFit/>
          </a:bodyPr>
          <a:lstStyle/>
          <a:p>
            <a:r>
              <a:rPr lang="en-IN" sz="1200" b="1" dirty="0">
                <a:latin typeface="Bahnschrift" panose="020B0502040204020203" pitchFamily="34" charset="0"/>
              </a:rPr>
              <a:t>Avg. Post Per Day </a:t>
            </a:r>
          </a:p>
        </p:txBody>
      </p:sp>
      <p:sp>
        <p:nvSpPr>
          <p:cNvPr id="4" name="TextBox 3">
            <a:extLst>
              <a:ext uri="{FF2B5EF4-FFF2-40B4-BE49-F238E27FC236}">
                <a16:creationId xmlns:a16="http://schemas.microsoft.com/office/drawing/2014/main" id="{45C091C5-5908-814E-1EBE-3BD74F9466C8}"/>
              </a:ext>
            </a:extLst>
          </p:cNvPr>
          <p:cNvSpPr txBox="1"/>
          <p:nvPr/>
        </p:nvSpPr>
        <p:spPr>
          <a:xfrm>
            <a:off x="3350621" y="1119171"/>
            <a:ext cx="1938351" cy="276999"/>
          </a:xfrm>
          <a:prstGeom prst="rect">
            <a:avLst/>
          </a:prstGeom>
          <a:noFill/>
        </p:spPr>
        <p:txBody>
          <a:bodyPr wrap="none" rtlCol="0">
            <a:spAutoFit/>
          </a:bodyPr>
          <a:lstStyle/>
          <a:p>
            <a:r>
              <a:rPr lang="en-IN" sz="1200" b="1" dirty="0">
                <a:latin typeface="Bahnschrift" panose="020B0502040204020203" pitchFamily="34" charset="0"/>
              </a:rPr>
              <a:t>Avg. Post Per Day Growth</a:t>
            </a:r>
          </a:p>
        </p:txBody>
      </p:sp>
      <p:sp>
        <p:nvSpPr>
          <p:cNvPr id="6" name="TextBox 5">
            <a:extLst>
              <a:ext uri="{FF2B5EF4-FFF2-40B4-BE49-F238E27FC236}">
                <a16:creationId xmlns:a16="http://schemas.microsoft.com/office/drawing/2014/main" id="{507B5B52-8FE3-EB59-6275-BB4BD597F25D}"/>
              </a:ext>
            </a:extLst>
          </p:cNvPr>
          <p:cNvSpPr txBox="1"/>
          <p:nvPr/>
        </p:nvSpPr>
        <p:spPr>
          <a:xfrm>
            <a:off x="5344015" y="1119171"/>
            <a:ext cx="1010213" cy="276999"/>
          </a:xfrm>
          <a:prstGeom prst="rect">
            <a:avLst/>
          </a:prstGeom>
          <a:noFill/>
        </p:spPr>
        <p:txBody>
          <a:bodyPr wrap="none" rtlCol="0">
            <a:spAutoFit/>
          </a:bodyPr>
          <a:lstStyle/>
          <a:p>
            <a:r>
              <a:rPr lang="en-IN" sz="1200" b="1" dirty="0">
                <a:latin typeface="Bahnschrift" panose="020B0502040204020203" pitchFamily="34" charset="0"/>
              </a:rPr>
              <a:t>Type of Post</a:t>
            </a:r>
          </a:p>
        </p:txBody>
      </p:sp>
      <p:sp>
        <p:nvSpPr>
          <p:cNvPr id="7" name="TextBox 6">
            <a:extLst>
              <a:ext uri="{FF2B5EF4-FFF2-40B4-BE49-F238E27FC236}">
                <a16:creationId xmlns:a16="http://schemas.microsoft.com/office/drawing/2014/main" id="{A2C5384D-CA22-DBF5-2F58-90E6103E823C}"/>
              </a:ext>
            </a:extLst>
          </p:cNvPr>
          <p:cNvSpPr txBox="1"/>
          <p:nvPr/>
        </p:nvSpPr>
        <p:spPr>
          <a:xfrm>
            <a:off x="6902857" y="1119171"/>
            <a:ext cx="1343638" cy="276999"/>
          </a:xfrm>
          <a:prstGeom prst="rect">
            <a:avLst/>
          </a:prstGeom>
          <a:noFill/>
        </p:spPr>
        <p:txBody>
          <a:bodyPr wrap="none" rtlCol="0">
            <a:spAutoFit/>
          </a:bodyPr>
          <a:lstStyle/>
          <a:p>
            <a:r>
              <a:rPr lang="en-IN" sz="1200" b="1" dirty="0">
                <a:latin typeface="Bahnschrift" panose="020B0502040204020203" pitchFamily="34" charset="0"/>
              </a:rPr>
              <a:t>Avg. Video Views</a:t>
            </a:r>
          </a:p>
        </p:txBody>
      </p:sp>
      <p:sp>
        <p:nvSpPr>
          <p:cNvPr id="8" name="TextBox 7">
            <a:extLst>
              <a:ext uri="{FF2B5EF4-FFF2-40B4-BE49-F238E27FC236}">
                <a16:creationId xmlns:a16="http://schemas.microsoft.com/office/drawing/2014/main" id="{778CB1FB-5FB3-3170-6215-D2B537F58F9B}"/>
              </a:ext>
            </a:extLst>
          </p:cNvPr>
          <p:cNvSpPr txBox="1"/>
          <p:nvPr/>
        </p:nvSpPr>
        <p:spPr>
          <a:xfrm>
            <a:off x="8678975" y="1119171"/>
            <a:ext cx="1885453" cy="276999"/>
          </a:xfrm>
          <a:prstGeom prst="rect">
            <a:avLst/>
          </a:prstGeom>
          <a:noFill/>
        </p:spPr>
        <p:txBody>
          <a:bodyPr wrap="none" rtlCol="0">
            <a:spAutoFit/>
          </a:bodyPr>
          <a:lstStyle/>
          <a:p>
            <a:r>
              <a:rPr lang="en-IN" sz="1200" b="1" dirty="0">
                <a:latin typeface="Bahnschrift" panose="020B0502040204020203" pitchFamily="34" charset="0"/>
              </a:rPr>
              <a:t>Avg. Video Views Growth</a:t>
            </a:r>
          </a:p>
        </p:txBody>
      </p:sp>
      <p:sp>
        <p:nvSpPr>
          <p:cNvPr id="9" name="TextBox 8">
            <a:extLst>
              <a:ext uri="{FF2B5EF4-FFF2-40B4-BE49-F238E27FC236}">
                <a16:creationId xmlns:a16="http://schemas.microsoft.com/office/drawing/2014/main" id="{979AE8E3-8FC6-8738-D4DE-8A30796DB4A0}"/>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10" name="TextBox 9">
            <a:extLst>
              <a:ext uri="{FF2B5EF4-FFF2-40B4-BE49-F238E27FC236}">
                <a16:creationId xmlns:a16="http://schemas.microsoft.com/office/drawing/2014/main" id="{C3D9E2DA-872E-4DBD-E7E0-B4FF7540588D}"/>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grpSp>
        <p:nvGrpSpPr>
          <p:cNvPr id="17" name="Group 16">
            <a:extLst>
              <a:ext uri="{FF2B5EF4-FFF2-40B4-BE49-F238E27FC236}">
                <a16:creationId xmlns:a16="http://schemas.microsoft.com/office/drawing/2014/main" id="{0A8EB2B3-4E84-BF88-4B31-AB0A4BFD2909}"/>
              </a:ext>
            </a:extLst>
          </p:cNvPr>
          <p:cNvGrpSpPr/>
          <p:nvPr/>
        </p:nvGrpSpPr>
        <p:grpSpPr>
          <a:xfrm>
            <a:off x="2952002" y="6502218"/>
            <a:ext cx="2129109" cy="276999"/>
            <a:chOff x="2952002" y="6502218"/>
            <a:chExt cx="2129109" cy="276999"/>
          </a:xfrm>
        </p:grpSpPr>
        <p:sp>
          <p:nvSpPr>
            <p:cNvPr id="18" name="TextBox 17">
              <a:extLst>
                <a:ext uri="{FF2B5EF4-FFF2-40B4-BE49-F238E27FC236}">
                  <a16:creationId xmlns:a16="http://schemas.microsoft.com/office/drawing/2014/main" id="{B583432E-3D41-46FC-5C2E-EB03C3CD073A}"/>
                </a:ext>
              </a:extLst>
            </p:cNvPr>
            <p:cNvSpPr txBox="1"/>
            <p:nvPr/>
          </p:nvSpPr>
          <p:spPr>
            <a:xfrm>
              <a:off x="2952002" y="6502218"/>
              <a:ext cx="2129109" cy="276999"/>
            </a:xfrm>
            <a:prstGeom prst="rect">
              <a:avLst/>
            </a:prstGeom>
            <a:noFill/>
          </p:spPr>
          <p:txBody>
            <a:bodyPr wrap="none" rtlCol="0">
              <a:spAutoFit/>
            </a:bodyPr>
            <a:lstStyle/>
            <a:p>
              <a:r>
                <a:rPr lang="en-IN" sz="1200" dirty="0">
                  <a:latin typeface="Bahnschrift" panose="020B0502040204020203" pitchFamily="34" charset="0"/>
                </a:rPr>
                <a:t>   Carousel      Photo      Reel</a:t>
              </a:r>
            </a:p>
          </p:txBody>
        </p:sp>
        <p:sp>
          <p:nvSpPr>
            <p:cNvPr id="19" name="Oval 18">
              <a:extLst>
                <a:ext uri="{FF2B5EF4-FFF2-40B4-BE49-F238E27FC236}">
                  <a16:creationId xmlns:a16="http://schemas.microsoft.com/office/drawing/2014/main" id="{F50C75C4-A33C-2120-3B9A-F235ACC8DD8F}"/>
                </a:ext>
              </a:extLst>
            </p:cNvPr>
            <p:cNvSpPr/>
            <p:nvPr/>
          </p:nvSpPr>
          <p:spPr>
            <a:xfrm>
              <a:off x="2952002" y="6561393"/>
              <a:ext cx="144000" cy="144000"/>
            </a:xfrm>
            <a:prstGeom prst="ellipse">
              <a:avLst/>
            </a:prstGeom>
            <a:solidFill>
              <a:srgbClr val="E55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B97308A6-4895-B892-185F-8E11D4ABD819}"/>
                </a:ext>
              </a:extLst>
            </p:cNvPr>
            <p:cNvSpPr/>
            <p:nvPr/>
          </p:nvSpPr>
          <p:spPr>
            <a:xfrm>
              <a:off x="3842337" y="6569415"/>
              <a:ext cx="144000" cy="144000"/>
            </a:xfrm>
            <a:prstGeom prst="ellipse">
              <a:avLst/>
            </a:prstGeom>
            <a:solidFill>
              <a:srgbClr val="15C5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7D020EA9-2623-E67D-DAAC-F4AE817B57FA}"/>
                </a:ext>
              </a:extLst>
            </p:cNvPr>
            <p:cNvSpPr/>
            <p:nvPr/>
          </p:nvSpPr>
          <p:spPr>
            <a:xfrm>
              <a:off x="4475997" y="6561395"/>
              <a:ext cx="144000" cy="144000"/>
            </a:xfrm>
            <a:prstGeom prst="ellipse">
              <a:avLst/>
            </a:prstGeom>
            <a:solidFill>
              <a:srgbClr val="87CEEB"/>
            </a:solidFill>
            <a:ln>
              <a:solidFill>
                <a:srgbClr val="87CE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88649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A06D95-731F-1B5F-6F4E-849C0A226B8C}"/>
              </a:ext>
            </a:extLst>
          </p:cNvPr>
          <p:cNvSpPr txBox="1"/>
          <p:nvPr/>
        </p:nvSpPr>
        <p:spPr>
          <a:xfrm>
            <a:off x="1732820" y="1120507"/>
            <a:ext cx="1409360" cy="276999"/>
          </a:xfrm>
          <a:prstGeom prst="rect">
            <a:avLst/>
          </a:prstGeom>
          <a:noFill/>
        </p:spPr>
        <p:txBody>
          <a:bodyPr wrap="none" rtlCol="0">
            <a:spAutoFit/>
          </a:bodyPr>
          <a:lstStyle/>
          <a:p>
            <a:r>
              <a:rPr lang="en-IN" sz="1200" b="1" dirty="0">
                <a:latin typeface="Bahnschrift" panose="020B0502040204020203" pitchFamily="34" charset="0"/>
              </a:rPr>
              <a:t>Total Engagement</a:t>
            </a:r>
          </a:p>
        </p:txBody>
      </p:sp>
      <p:sp>
        <p:nvSpPr>
          <p:cNvPr id="13" name="TextBox 12">
            <a:extLst>
              <a:ext uri="{FF2B5EF4-FFF2-40B4-BE49-F238E27FC236}">
                <a16:creationId xmlns:a16="http://schemas.microsoft.com/office/drawing/2014/main" id="{FAEC4C1A-3F40-DC26-AE83-789AE4D891D6}"/>
              </a:ext>
            </a:extLst>
          </p:cNvPr>
          <p:cNvSpPr txBox="1"/>
          <p:nvPr/>
        </p:nvSpPr>
        <p:spPr>
          <a:xfrm>
            <a:off x="5292160" y="1120507"/>
            <a:ext cx="1375698" cy="276999"/>
          </a:xfrm>
          <a:prstGeom prst="rect">
            <a:avLst/>
          </a:prstGeom>
          <a:noFill/>
        </p:spPr>
        <p:txBody>
          <a:bodyPr wrap="none" rtlCol="0">
            <a:spAutoFit/>
          </a:bodyPr>
          <a:lstStyle/>
          <a:p>
            <a:r>
              <a:rPr lang="en-IN" sz="1200" b="1" dirty="0">
                <a:latin typeface="Bahnschrift" panose="020B0502040204020203" pitchFamily="34" charset="0"/>
              </a:rPr>
              <a:t>Avg. Engagement</a:t>
            </a:r>
          </a:p>
        </p:txBody>
      </p:sp>
      <p:sp>
        <p:nvSpPr>
          <p:cNvPr id="17" name="TextBox 16">
            <a:extLst>
              <a:ext uri="{FF2B5EF4-FFF2-40B4-BE49-F238E27FC236}">
                <a16:creationId xmlns:a16="http://schemas.microsoft.com/office/drawing/2014/main" id="{5A98D3D4-F14D-ABCD-64CF-800C28DEBF52}"/>
              </a:ext>
            </a:extLst>
          </p:cNvPr>
          <p:cNvSpPr txBox="1"/>
          <p:nvPr/>
        </p:nvSpPr>
        <p:spPr>
          <a:xfrm>
            <a:off x="8769790" y="1120506"/>
            <a:ext cx="1394934" cy="276999"/>
          </a:xfrm>
          <a:prstGeom prst="rect">
            <a:avLst/>
          </a:prstGeom>
          <a:noFill/>
        </p:spPr>
        <p:txBody>
          <a:bodyPr wrap="none" rtlCol="0">
            <a:spAutoFit/>
          </a:bodyPr>
          <a:lstStyle/>
          <a:p>
            <a:r>
              <a:rPr lang="en-IN" sz="1200" b="1" dirty="0">
                <a:latin typeface="Bahnschrift" panose="020B0502040204020203" pitchFamily="34" charset="0"/>
              </a:rPr>
              <a:t>Engagement Rate</a:t>
            </a:r>
          </a:p>
        </p:txBody>
      </p:sp>
      <p:sp>
        <p:nvSpPr>
          <p:cNvPr id="18" name="TextBox 17">
            <a:extLst>
              <a:ext uri="{FF2B5EF4-FFF2-40B4-BE49-F238E27FC236}">
                <a16:creationId xmlns:a16="http://schemas.microsoft.com/office/drawing/2014/main" id="{A8DCCEE7-6786-CFB3-F72E-3018B7FA0101}"/>
              </a:ext>
            </a:extLst>
          </p:cNvPr>
          <p:cNvSpPr txBox="1"/>
          <p:nvPr/>
        </p:nvSpPr>
        <p:spPr>
          <a:xfrm>
            <a:off x="10396428" y="1120506"/>
            <a:ext cx="1936749" cy="276999"/>
          </a:xfrm>
          <a:prstGeom prst="rect">
            <a:avLst/>
          </a:prstGeom>
          <a:noFill/>
        </p:spPr>
        <p:txBody>
          <a:bodyPr wrap="none" rtlCol="0">
            <a:spAutoFit/>
          </a:bodyPr>
          <a:lstStyle/>
          <a:p>
            <a:r>
              <a:rPr lang="en-IN" sz="1200" b="1" dirty="0">
                <a:latin typeface="Bahnschrift" panose="020B0502040204020203" pitchFamily="34" charset="0"/>
              </a:rPr>
              <a:t>Engagement Rate Growth</a:t>
            </a:r>
          </a:p>
        </p:txBody>
      </p:sp>
      <p:sp>
        <p:nvSpPr>
          <p:cNvPr id="11" name="TextBox 10">
            <a:extLst>
              <a:ext uri="{FF2B5EF4-FFF2-40B4-BE49-F238E27FC236}">
                <a16:creationId xmlns:a16="http://schemas.microsoft.com/office/drawing/2014/main" id="{53EEC3E6-2C5A-5438-148D-A43358D45CB8}"/>
              </a:ext>
            </a:extLst>
          </p:cNvPr>
          <p:cNvSpPr txBox="1"/>
          <p:nvPr/>
        </p:nvSpPr>
        <p:spPr>
          <a:xfrm>
            <a:off x="6834442" y="1122431"/>
            <a:ext cx="1917513" cy="276999"/>
          </a:xfrm>
          <a:prstGeom prst="rect">
            <a:avLst/>
          </a:prstGeom>
          <a:noFill/>
        </p:spPr>
        <p:txBody>
          <a:bodyPr wrap="none" rtlCol="0">
            <a:spAutoFit/>
          </a:bodyPr>
          <a:lstStyle/>
          <a:p>
            <a:r>
              <a:rPr lang="en-IN" sz="1200" b="1" dirty="0">
                <a:latin typeface="Bahnschrift" panose="020B0502040204020203" pitchFamily="34" charset="0"/>
              </a:rPr>
              <a:t>Avg. Engagement Growth</a:t>
            </a:r>
          </a:p>
        </p:txBody>
      </p:sp>
      <p:sp>
        <p:nvSpPr>
          <p:cNvPr id="20" name="TextBox 19">
            <a:extLst>
              <a:ext uri="{FF2B5EF4-FFF2-40B4-BE49-F238E27FC236}">
                <a16:creationId xmlns:a16="http://schemas.microsoft.com/office/drawing/2014/main" id="{897F7FB6-EEBF-B735-7D32-737C345C7732}"/>
              </a:ext>
            </a:extLst>
          </p:cNvPr>
          <p:cNvSpPr txBox="1"/>
          <p:nvPr/>
        </p:nvSpPr>
        <p:spPr>
          <a:xfrm>
            <a:off x="3494851" y="1120507"/>
            <a:ext cx="1584088" cy="276999"/>
          </a:xfrm>
          <a:prstGeom prst="rect">
            <a:avLst/>
          </a:prstGeom>
          <a:noFill/>
        </p:spPr>
        <p:txBody>
          <a:bodyPr wrap="none" rtlCol="0">
            <a:spAutoFit/>
          </a:bodyPr>
          <a:lstStyle/>
          <a:p>
            <a:r>
              <a:rPr lang="en-IN" sz="1200" b="1" dirty="0">
                <a:latin typeface="Bahnschrift" panose="020B0502040204020203" pitchFamily="34" charset="0"/>
              </a:rPr>
              <a:t>Engagement Growth</a:t>
            </a:r>
          </a:p>
        </p:txBody>
      </p:sp>
      <p:sp>
        <p:nvSpPr>
          <p:cNvPr id="14" name="object 3">
            <a:extLst>
              <a:ext uri="{FF2B5EF4-FFF2-40B4-BE49-F238E27FC236}">
                <a16:creationId xmlns:a16="http://schemas.microsoft.com/office/drawing/2014/main" id="{C9815880-BC03-E738-E2A9-66E48BB2E6CB}"/>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Engagement Weekly Performance</a:t>
            </a:r>
          </a:p>
        </p:txBody>
      </p:sp>
      <p:sp>
        <p:nvSpPr>
          <p:cNvPr id="15" name="Rectangle 14">
            <a:extLst>
              <a:ext uri="{FF2B5EF4-FFF2-40B4-BE49-F238E27FC236}">
                <a16:creationId xmlns:a16="http://schemas.microsoft.com/office/drawing/2014/main" id="{37CF53D1-50FD-49DD-9D52-43145AEDB78D}"/>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l="-1000" r="-1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35" name="Picture 34" descr="legend-West Bengal.png">
            <a:extLst>
              <a:ext uri="{FF2B5EF4-FFF2-40B4-BE49-F238E27FC236}">
                <a16:creationId xmlns:a16="http://schemas.microsoft.com/office/drawing/2014/main" id="{A1F25715-282E-FCD7-02FC-AC688CEE2BB3}"/>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sp>
        <p:nvSpPr>
          <p:cNvPr id="4" name="Slide Number Placeholder 3">
            <a:extLst>
              <a:ext uri="{FF2B5EF4-FFF2-40B4-BE49-F238E27FC236}">
                <a16:creationId xmlns:a16="http://schemas.microsoft.com/office/drawing/2014/main" id="{AF4F19B4-35F9-D6FF-3AB1-9B0056048A52}"/>
              </a:ext>
            </a:extLst>
          </p:cNvPr>
          <p:cNvSpPr>
            <a:spLocks noGrp="1"/>
          </p:cNvSpPr>
          <p:nvPr>
            <p:ph type="sldNum" sz="quarter" idx="7"/>
          </p:nvPr>
        </p:nvSpPr>
        <p:spPr/>
        <p:txBody>
          <a:bodyPr/>
          <a:lstStyle/>
          <a:p>
            <a:fld id="{B6F15528-21DE-4FAA-801E-634DDDAF4B2B}" type="slidenum">
              <a:rPr lang="en-US" smtClean="0"/>
              <a:t>77</a:t>
            </a:fld>
            <a:endParaRPr lang="en-US"/>
          </a:p>
        </p:txBody>
      </p:sp>
      <p:sp>
        <p:nvSpPr>
          <p:cNvPr id="2" name="TextBox 1">
            <a:extLst>
              <a:ext uri="{FF2B5EF4-FFF2-40B4-BE49-F238E27FC236}">
                <a16:creationId xmlns:a16="http://schemas.microsoft.com/office/drawing/2014/main" id="{B1FBA07A-1BD1-EDDD-A15A-B93EB59BD5B3}"/>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245B6D7C-2CEC-C1D1-B112-05D9E5E1A249}"/>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26196200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423559"/>
            <a:ext cx="12223526" cy="2062103"/>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YouTube (Campaign Pages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331802D2-1EFB-D026-485B-7FED6B751DED}"/>
              </a:ext>
            </a:extLst>
          </p:cNvPr>
          <p:cNvSpPr>
            <a:spLocks noGrp="1"/>
          </p:cNvSpPr>
          <p:nvPr>
            <p:ph type="sldNum" sz="quarter" idx="7"/>
          </p:nvPr>
        </p:nvSpPr>
        <p:spPr/>
        <p:txBody>
          <a:bodyPr/>
          <a:lstStyle/>
          <a:p>
            <a:fld id="{B6F15528-21DE-4FAA-801E-634DDDAF4B2B}" type="slidenum">
              <a:rPr lang="en-US" smtClean="0"/>
              <a:t>78</a:t>
            </a:fld>
            <a:endParaRPr lang="en-US"/>
          </a:p>
        </p:txBody>
      </p:sp>
    </p:spTree>
    <p:extLst>
      <p:ext uri="{BB962C8B-B14F-4D97-AF65-F5344CB8AC3E}">
        <p14:creationId xmlns:p14="http://schemas.microsoft.com/office/powerpoint/2010/main" val="2084165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EDE1BB61-981F-9447-73D8-C88BF50D4CE0}"/>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lgn="ctr">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Followers and Activity Weekly Performance</a:t>
            </a:r>
          </a:p>
        </p:txBody>
      </p:sp>
      <p:sp>
        <p:nvSpPr>
          <p:cNvPr id="12" name="Rectangle 11">
            <a:extLst>
              <a:ext uri="{FF2B5EF4-FFF2-40B4-BE49-F238E27FC236}">
                <a16:creationId xmlns:a16="http://schemas.microsoft.com/office/drawing/2014/main" id="{C8EA4AD0-1AC4-1F26-9442-18E00216040C}"/>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48" name="TextBox 47">
            <a:extLst>
              <a:ext uri="{FF2B5EF4-FFF2-40B4-BE49-F238E27FC236}">
                <a16:creationId xmlns:a16="http://schemas.microsoft.com/office/drawing/2014/main" id="{5CFD98C8-4DDA-E11D-741B-9A6491B53518}"/>
              </a:ext>
            </a:extLst>
          </p:cNvPr>
          <p:cNvSpPr txBox="1"/>
          <p:nvPr/>
        </p:nvSpPr>
        <p:spPr>
          <a:xfrm>
            <a:off x="1825944" y="1119171"/>
            <a:ext cx="1156086" cy="276999"/>
          </a:xfrm>
          <a:prstGeom prst="rect">
            <a:avLst/>
          </a:prstGeom>
          <a:noFill/>
        </p:spPr>
        <p:txBody>
          <a:bodyPr wrap="none" rtlCol="0">
            <a:spAutoFit/>
          </a:bodyPr>
          <a:lstStyle/>
          <a:p>
            <a:pPr algn="ctr"/>
            <a:r>
              <a:rPr lang="en-IN" sz="1200" b="1" dirty="0">
                <a:latin typeface="Bahnschrift" panose="020B0502040204020203" pitchFamily="34" charset="0"/>
              </a:rPr>
              <a:t>Total Follower</a:t>
            </a:r>
          </a:p>
        </p:txBody>
      </p:sp>
      <p:sp>
        <p:nvSpPr>
          <p:cNvPr id="49" name="TextBox 48">
            <a:extLst>
              <a:ext uri="{FF2B5EF4-FFF2-40B4-BE49-F238E27FC236}">
                <a16:creationId xmlns:a16="http://schemas.microsoft.com/office/drawing/2014/main" id="{9A95DBE5-7F56-385B-D5C6-F96E57ECE868}"/>
              </a:ext>
            </a:extLst>
          </p:cNvPr>
          <p:cNvSpPr txBox="1"/>
          <p:nvPr/>
        </p:nvSpPr>
        <p:spPr>
          <a:xfrm>
            <a:off x="3482614" y="1119171"/>
            <a:ext cx="1330813" cy="276999"/>
          </a:xfrm>
          <a:prstGeom prst="rect">
            <a:avLst/>
          </a:prstGeom>
          <a:noFill/>
        </p:spPr>
        <p:txBody>
          <a:bodyPr wrap="none" rtlCol="0">
            <a:spAutoFit/>
          </a:bodyPr>
          <a:lstStyle/>
          <a:p>
            <a:pPr algn="ctr"/>
            <a:r>
              <a:rPr lang="en-IN" sz="1200" b="1" dirty="0">
                <a:latin typeface="Bahnschrift" panose="020B0502040204020203" pitchFamily="34" charset="0"/>
              </a:rPr>
              <a:t>Follower Growth</a:t>
            </a:r>
          </a:p>
        </p:txBody>
      </p:sp>
      <p:sp>
        <p:nvSpPr>
          <p:cNvPr id="50" name="TextBox 49">
            <a:extLst>
              <a:ext uri="{FF2B5EF4-FFF2-40B4-BE49-F238E27FC236}">
                <a16:creationId xmlns:a16="http://schemas.microsoft.com/office/drawing/2014/main" id="{9E6A4352-283B-3BA5-19E3-922A8168AA00}"/>
              </a:ext>
            </a:extLst>
          </p:cNvPr>
          <p:cNvSpPr txBox="1"/>
          <p:nvPr/>
        </p:nvSpPr>
        <p:spPr>
          <a:xfrm>
            <a:off x="5174611" y="1119171"/>
            <a:ext cx="1595309" cy="276999"/>
          </a:xfrm>
          <a:prstGeom prst="rect">
            <a:avLst/>
          </a:prstGeom>
          <a:noFill/>
        </p:spPr>
        <p:txBody>
          <a:bodyPr wrap="none" rtlCol="0">
            <a:spAutoFit/>
          </a:bodyPr>
          <a:lstStyle/>
          <a:p>
            <a:pPr algn="ctr"/>
            <a:r>
              <a:rPr lang="en-IN" sz="1200" b="1" dirty="0">
                <a:latin typeface="Bahnschrift" panose="020B0502040204020203" pitchFamily="34" charset="0"/>
              </a:rPr>
              <a:t>Count of Active Days</a:t>
            </a:r>
          </a:p>
        </p:txBody>
      </p:sp>
      <p:sp>
        <p:nvSpPr>
          <p:cNvPr id="51" name="TextBox 50">
            <a:extLst>
              <a:ext uri="{FF2B5EF4-FFF2-40B4-BE49-F238E27FC236}">
                <a16:creationId xmlns:a16="http://schemas.microsoft.com/office/drawing/2014/main" id="{46D8C6EB-B99D-7A7E-9642-6EBFC0F0F78C}"/>
              </a:ext>
            </a:extLst>
          </p:cNvPr>
          <p:cNvSpPr txBox="1"/>
          <p:nvPr/>
        </p:nvSpPr>
        <p:spPr>
          <a:xfrm>
            <a:off x="6937869" y="1119171"/>
            <a:ext cx="1524776" cy="276999"/>
          </a:xfrm>
          <a:prstGeom prst="rect">
            <a:avLst/>
          </a:prstGeom>
          <a:noFill/>
        </p:spPr>
        <p:txBody>
          <a:bodyPr wrap="none" rtlCol="0">
            <a:spAutoFit/>
          </a:bodyPr>
          <a:lstStyle/>
          <a:p>
            <a:pPr algn="ctr"/>
            <a:r>
              <a:rPr lang="en-IN" sz="1200" b="1" dirty="0">
                <a:latin typeface="Bahnschrift" panose="020B0502040204020203" pitchFamily="34" charset="0"/>
              </a:rPr>
              <a:t>Active Days Growth</a:t>
            </a:r>
          </a:p>
        </p:txBody>
      </p:sp>
      <p:sp>
        <p:nvSpPr>
          <p:cNvPr id="52" name="TextBox 51">
            <a:extLst>
              <a:ext uri="{FF2B5EF4-FFF2-40B4-BE49-F238E27FC236}">
                <a16:creationId xmlns:a16="http://schemas.microsoft.com/office/drawing/2014/main" id="{FA962431-1B39-7B70-6193-6BC9BB6AABA6}"/>
              </a:ext>
            </a:extLst>
          </p:cNvPr>
          <p:cNvSpPr txBox="1"/>
          <p:nvPr/>
        </p:nvSpPr>
        <p:spPr>
          <a:xfrm>
            <a:off x="8984846" y="1119171"/>
            <a:ext cx="854721" cy="276999"/>
          </a:xfrm>
          <a:prstGeom prst="rect">
            <a:avLst/>
          </a:prstGeom>
          <a:noFill/>
        </p:spPr>
        <p:txBody>
          <a:bodyPr wrap="none" rtlCol="0">
            <a:spAutoFit/>
          </a:bodyPr>
          <a:lstStyle/>
          <a:p>
            <a:pPr algn="ctr"/>
            <a:r>
              <a:rPr lang="en-IN" sz="1200" b="1" dirty="0">
                <a:latin typeface="Bahnschrift" panose="020B0502040204020203" pitchFamily="34" charset="0"/>
              </a:rPr>
              <a:t>Total Post</a:t>
            </a:r>
          </a:p>
        </p:txBody>
      </p:sp>
      <p:sp>
        <p:nvSpPr>
          <p:cNvPr id="53" name="TextBox 52">
            <a:extLst>
              <a:ext uri="{FF2B5EF4-FFF2-40B4-BE49-F238E27FC236}">
                <a16:creationId xmlns:a16="http://schemas.microsoft.com/office/drawing/2014/main" id="{8814AAE0-C66F-B78A-E884-B0D93039071C}"/>
              </a:ext>
            </a:extLst>
          </p:cNvPr>
          <p:cNvSpPr txBox="1"/>
          <p:nvPr/>
        </p:nvSpPr>
        <p:spPr>
          <a:xfrm>
            <a:off x="10554226" y="1119171"/>
            <a:ext cx="1396536" cy="276999"/>
          </a:xfrm>
          <a:prstGeom prst="rect">
            <a:avLst/>
          </a:prstGeom>
          <a:noFill/>
        </p:spPr>
        <p:txBody>
          <a:bodyPr wrap="none" rtlCol="0">
            <a:spAutoFit/>
          </a:bodyPr>
          <a:lstStyle/>
          <a:p>
            <a:pPr algn="ctr"/>
            <a:r>
              <a:rPr lang="en-IN" sz="1200" b="1" dirty="0">
                <a:latin typeface="Bahnschrift" panose="020B0502040204020203" pitchFamily="34" charset="0"/>
              </a:rPr>
              <a:t>Total Post Growth</a:t>
            </a:r>
          </a:p>
        </p:txBody>
      </p:sp>
      <p:pic>
        <p:nvPicPr>
          <p:cNvPr id="55" name="Picture 54" descr="legend-West Bengal.png">
            <a:extLst>
              <a:ext uri="{FF2B5EF4-FFF2-40B4-BE49-F238E27FC236}">
                <a16:creationId xmlns:a16="http://schemas.microsoft.com/office/drawing/2014/main" id="{AFF5E2B0-A1D5-783A-D62A-61C88155842B}"/>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sp>
        <p:nvSpPr>
          <p:cNvPr id="5" name="Slide Number Placeholder 4">
            <a:extLst>
              <a:ext uri="{FF2B5EF4-FFF2-40B4-BE49-F238E27FC236}">
                <a16:creationId xmlns:a16="http://schemas.microsoft.com/office/drawing/2014/main" id="{8E57A005-ED70-5BB0-ADAF-439B96CFD32A}"/>
              </a:ext>
            </a:extLst>
          </p:cNvPr>
          <p:cNvSpPr>
            <a:spLocks noGrp="1"/>
          </p:cNvSpPr>
          <p:nvPr>
            <p:ph type="sldNum" sz="quarter" idx="7"/>
          </p:nvPr>
        </p:nvSpPr>
        <p:spPr/>
        <p:txBody>
          <a:bodyPr/>
          <a:lstStyle/>
          <a:p>
            <a:fld id="{B6F15528-21DE-4FAA-801E-634DDDAF4B2B}" type="slidenum">
              <a:rPr lang="en-US" smtClean="0"/>
              <a:t>79</a:t>
            </a:fld>
            <a:endParaRPr lang="en-US"/>
          </a:p>
        </p:txBody>
      </p:sp>
      <p:sp>
        <p:nvSpPr>
          <p:cNvPr id="3" name="TextBox 2">
            <a:extLst>
              <a:ext uri="{FF2B5EF4-FFF2-40B4-BE49-F238E27FC236}">
                <a16:creationId xmlns:a16="http://schemas.microsoft.com/office/drawing/2014/main" id="{25EA14B7-0812-D54A-A6F5-CBC15F0BF67D}"/>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4" name="TextBox 3">
            <a:extLst>
              <a:ext uri="{FF2B5EF4-FFF2-40B4-BE49-F238E27FC236}">
                <a16:creationId xmlns:a16="http://schemas.microsoft.com/office/drawing/2014/main" id="{DC5ED0FA-79B9-EC20-3087-963623C901E4}"/>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2408064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054227"/>
            <a:ext cx="12223526" cy="2800767"/>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Section 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State Level-Party Pages Analysis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8" name="Slide Number Placeholder 7">
            <a:extLst>
              <a:ext uri="{FF2B5EF4-FFF2-40B4-BE49-F238E27FC236}">
                <a16:creationId xmlns:a16="http://schemas.microsoft.com/office/drawing/2014/main" id="{6B7ED8B8-EE90-064B-8FE4-BDE23CA5FC15}"/>
              </a:ext>
            </a:extLst>
          </p:cNvPr>
          <p:cNvSpPr>
            <a:spLocks noGrp="1"/>
          </p:cNvSpPr>
          <p:nvPr>
            <p:ph type="sldNum" sz="quarter" idx="7"/>
          </p:nvPr>
        </p:nvSpPr>
        <p:spPr/>
        <p:txBody>
          <a:bodyPr/>
          <a:lstStyle/>
          <a:p>
            <a:fld id="{B6F15528-21DE-4FAA-801E-634DDDAF4B2B}" type="slidenum">
              <a:rPr lang="en-US" smtClean="0"/>
              <a:t>8</a:t>
            </a:fld>
            <a:endParaRPr lang="en-US"/>
          </a:p>
        </p:txBody>
      </p:sp>
    </p:spTree>
    <p:extLst>
      <p:ext uri="{BB962C8B-B14F-4D97-AF65-F5344CB8AC3E}">
        <p14:creationId xmlns:p14="http://schemas.microsoft.com/office/powerpoint/2010/main" val="41710372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AEFE20CC-1761-2442-577B-BA572811AD71}"/>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Activity and Views Weekly Performance</a:t>
            </a:r>
          </a:p>
        </p:txBody>
      </p:sp>
      <p:sp>
        <p:nvSpPr>
          <p:cNvPr id="12" name="Rectangle 11">
            <a:extLst>
              <a:ext uri="{FF2B5EF4-FFF2-40B4-BE49-F238E27FC236}">
                <a16:creationId xmlns:a16="http://schemas.microsoft.com/office/drawing/2014/main" id="{6020D2F5-8006-355F-6D66-B66B2167FA7B}"/>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3" name="TextBox 32">
            <a:extLst>
              <a:ext uri="{FF2B5EF4-FFF2-40B4-BE49-F238E27FC236}">
                <a16:creationId xmlns:a16="http://schemas.microsoft.com/office/drawing/2014/main" id="{9B8DB659-E189-BD75-D07C-41AB7612499C}"/>
              </a:ext>
            </a:extLst>
          </p:cNvPr>
          <p:cNvSpPr txBox="1"/>
          <p:nvPr/>
        </p:nvSpPr>
        <p:spPr>
          <a:xfrm>
            <a:off x="1638671" y="1119171"/>
            <a:ext cx="1396536" cy="276999"/>
          </a:xfrm>
          <a:prstGeom prst="rect">
            <a:avLst/>
          </a:prstGeom>
          <a:noFill/>
        </p:spPr>
        <p:txBody>
          <a:bodyPr wrap="none" rtlCol="0">
            <a:spAutoFit/>
          </a:bodyPr>
          <a:lstStyle/>
          <a:p>
            <a:pPr algn="ctr"/>
            <a:r>
              <a:rPr lang="en-IN" sz="1200" b="1" dirty="0">
                <a:latin typeface="Bahnschrift" panose="020B0502040204020203" pitchFamily="34" charset="0"/>
              </a:rPr>
              <a:t>Avg. Post Per Day</a:t>
            </a:r>
          </a:p>
        </p:txBody>
      </p:sp>
      <p:sp>
        <p:nvSpPr>
          <p:cNvPr id="34" name="TextBox 33">
            <a:extLst>
              <a:ext uri="{FF2B5EF4-FFF2-40B4-BE49-F238E27FC236}">
                <a16:creationId xmlns:a16="http://schemas.microsoft.com/office/drawing/2014/main" id="{ED725B02-DC73-F2A5-8100-EA2597FDD63C}"/>
              </a:ext>
            </a:extLst>
          </p:cNvPr>
          <p:cNvSpPr txBox="1"/>
          <p:nvPr/>
        </p:nvSpPr>
        <p:spPr>
          <a:xfrm>
            <a:off x="3158117" y="1119171"/>
            <a:ext cx="1938351" cy="276999"/>
          </a:xfrm>
          <a:prstGeom prst="rect">
            <a:avLst/>
          </a:prstGeom>
          <a:noFill/>
        </p:spPr>
        <p:txBody>
          <a:bodyPr wrap="none" rtlCol="0">
            <a:spAutoFit/>
          </a:bodyPr>
          <a:lstStyle/>
          <a:p>
            <a:pPr algn="ctr"/>
            <a:r>
              <a:rPr lang="en-IN" sz="1200" b="1" dirty="0">
                <a:latin typeface="Bahnschrift" panose="020B0502040204020203" pitchFamily="34" charset="0"/>
              </a:rPr>
              <a:t>Avg. Post Per Day Growth</a:t>
            </a:r>
          </a:p>
        </p:txBody>
      </p:sp>
      <p:sp>
        <p:nvSpPr>
          <p:cNvPr id="35" name="TextBox 34">
            <a:extLst>
              <a:ext uri="{FF2B5EF4-FFF2-40B4-BE49-F238E27FC236}">
                <a16:creationId xmlns:a16="http://schemas.microsoft.com/office/drawing/2014/main" id="{A5D88D34-D906-C473-BD94-134855C9CE7E}"/>
              </a:ext>
            </a:extLst>
          </p:cNvPr>
          <p:cNvSpPr txBox="1"/>
          <p:nvPr/>
        </p:nvSpPr>
        <p:spPr>
          <a:xfrm>
            <a:off x="5303201" y="1119171"/>
            <a:ext cx="1378904" cy="276999"/>
          </a:xfrm>
          <a:prstGeom prst="rect">
            <a:avLst/>
          </a:prstGeom>
          <a:noFill/>
        </p:spPr>
        <p:txBody>
          <a:bodyPr wrap="none" rtlCol="0">
            <a:spAutoFit/>
          </a:bodyPr>
          <a:lstStyle/>
          <a:p>
            <a:r>
              <a:rPr lang="en-IN" sz="1200" b="1" dirty="0">
                <a:latin typeface="Bahnschrift" panose="020B0502040204020203" pitchFamily="34" charset="0"/>
              </a:rPr>
              <a:t>Total Video Views</a:t>
            </a:r>
          </a:p>
        </p:txBody>
      </p:sp>
      <p:sp>
        <p:nvSpPr>
          <p:cNvPr id="36" name="TextBox 35">
            <a:extLst>
              <a:ext uri="{FF2B5EF4-FFF2-40B4-BE49-F238E27FC236}">
                <a16:creationId xmlns:a16="http://schemas.microsoft.com/office/drawing/2014/main" id="{D1A16C33-9FAE-955E-77C3-982731756EB1}"/>
              </a:ext>
            </a:extLst>
          </p:cNvPr>
          <p:cNvSpPr txBox="1"/>
          <p:nvPr/>
        </p:nvSpPr>
        <p:spPr>
          <a:xfrm>
            <a:off x="6950983" y="1119171"/>
            <a:ext cx="1552028" cy="276999"/>
          </a:xfrm>
          <a:prstGeom prst="rect">
            <a:avLst/>
          </a:prstGeom>
          <a:noFill/>
        </p:spPr>
        <p:txBody>
          <a:bodyPr wrap="none" rtlCol="0">
            <a:spAutoFit/>
          </a:bodyPr>
          <a:lstStyle/>
          <a:p>
            <a:r>
              <a:rPr lang="en-IN" sz="1200" b="1" dirty="0">
                <a:latin typeface="Bahnschrift" panose="020B0502040204020203" pitchFamily="34" charset="0"/>
              </a:rPr>
              <a:t>Video Views Growth</a:t>
            </a:r>
          </a:p>
        </p:txBody>
      </p:sp>
      <p:sp>
        <p:nvSpPr>
          <p:cNvPr id="37" name="TextBox 36">
            <a:extLst>
              <a:ext uri="{FF2B5EF4-FFF2-40B4-BE49-F238E27FC236}">
                <a16:creationId xmlns:a16="http://schemas.microsoft.com/office/drawing/2014/main" id="{DD2CE0A0-BD69-F553-442F-B85EE95262B3}"/>
              </a:ext>
            </a:extLst>
          </p:cNvPr>
          <p:cNvSpPr txBox="1"/>
          <p:nvPr/>
        </p:nvSpPr>
        <p:spPr>
          <a:xfrm>
            <a:off x="8855437" y="1119171"/>
            <a:ext cx="1343638" cy="276999"/>
          </a:xfrm>
          <a:prstGeom prst="rect">
            <a:avLst/>
          </a:prstGeom>
          <a:noFill/>
        </p:spPr>
        <p:txBody>
          <a:bodyPr wrap="none" rtlCol="0">
            <a:spAutoFit/>
          </a:bodyPr>
          <a:lstStyle/>
          <a:p>
            <a:r>
              <a:rPr lang="en-IN" sz="1200" b="1" dirty="0">
                <a:latin typeface="Bahnschrift" panose="020B0502040204020203" pitchFamily="34" charset="0"/>
              </a:rPr>
              <a:t>Avg. Video Views</a:t>
            </a:r>
          </a:p>
        </p:txBody>
      </p:sp>
      <p:sp>
        <p:nvSpPr>
          <p:cNvPr id="38" name="TextBox 37">
            <a:extLst>
              <a:ext uri="{FF2B5EF4-FFF2-40B4-BE49-F238E27FC236}">
                <a16:creationId xmlns:a16="http://schemas.microsoft.com/office/drawing/2014/main" id="{2613B5BE-F049-9BB9-5782-54210948BEC5}"/>
              </a:ext>
            </a:extLst>
          </p:cNvPr>
          <p:cNvSpPr txBox="1"/>
          <p:nvPr/>
        </p:nvSpPr>
        <p:spPr>
          <a:xfrm>
            <a:off x="10310716" y="1119171"/>
            <a:ext cx="1885453" cy="276999"/>
          </a:xfrm>
          <a:prstGeom prst="rect">
            <a:avLst/>
          </a:prstGeom>
          <a:noFill/>
        </p:spPr>
        <p:txBody>
          <a:bodyPr wrap="none" rtlCol="0">
            <a:spAutoFit/>
          </a:bodyPr>
          <a:lstStyle/>
          <a:p>
            <a:r>
              <a:rPr lang="en-IN" sz="1200" b="1" dirty="0">
                <a:latin typeface="Bahnschrift" panose="020B0502040204020203" pitchFamily="34" charset="0"/>
              </a:rPr>
              <a:t>Avg. Video Views Growth</a:t>
            </a:r>
          </a:p>
        </p:txBody>
      </p:sp>
      <p:pic>
        <p:nvPicPr>
          <p:cNvPr id="40" name="Picture 39" descr="legend-West Bengal.png">
            <a:extLst>
              <a:ext uri="{FF2B5EF4-FFF2-40B4-BE49-F238E27FC236}">
                <a16:creationId xmlns:a16="http://schemas.microsoft.com/office/drawing/2014/main" id="{1E9E7AC1-F562-575B-7205-38D6CCA7A7E6}"/>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sp>
        <p:nvSpPr>
          <p:cNvPr id="4" name="Slide Number Placeholder 3">
            <a:extLst>
              <a:ext uri="{FF2B5EF4-FFF2-40B4-BE49-F238E27FC236}">
                <a16:creationId xmlns:a16="http://schemas.microsoft.com/office/drawing/2014/main" id="{B426119F-3DDB-3E04-C788-5598EE6F32AE}"/>
              </a:ext>
            </a:extLst>
          </p:cNvPr>
          <p:cNvSpPr>
            <a:spLocks noGrp="1"/>
          </p:cNvSpPr>
          <p:nvPr>
            <p:ph type="sldNum" sz="quarter" idx="7"/>
          </p:nvPr>
        </p:nvSpPr>
        <p:spPr/>
        <p:txBody>
          <a:bodyPr/>
          <a:lstStyle/>
          <a:p>
            <a:fld id="{B6F15528-21DE-4FAA-801E-634DDDAF4B2B}" type="slidenum">
              <a:rPr lang="en-US" smtClean="0"/>
              <a:t>80</a:t>
            </a:fld>
            <a:endParaRPr lang="en-US"/>
          </a:p>
        </p:txBody>
      </p:sp>
      <p:sp>
        <p:nvSpPr>
          <p:cNvPr id="2" name="TextBox 1">
            <a:extLst>
              <a:ext uri="{FF2B5EF4-FFF2-40B4-BE49-F238E27FC236}">
                <a16:creationId xmlns:a16="http://schemas.microsoft.com/office/drawing/2014/main" id="{14AC875E-3DAF-2BA9-425D-38441823DE89}"/>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062B041C-DA49-E171-1DE5-B128ECF85495}"/>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8369676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1DB079CA-7E9E-C9D8-5E9A-5E01DD51AD23}"/>
              </a:ext>
            </a:extLst>
          </p:cNvPr>
          <p:cNvSpPr txBox="1">
            <a:spLocks/>
          </p:cNvSpPr>
          <p:nvPr/>
        </p:nvSpPr>
        <p:spPr>
          <a:xfrm>
            <a:off x="964800" y="259200"/>
            <a:ext cx="9048630" cy="566181"/>
          </a:xfrm>
          <a:prstGeom prst="rect">
            <a:avLst/>
          </a:prstGeom>
        </p:spPr>
        <p:txBody>
          <a:bodyPr vert="horz" wrap="square" lIns="0" tIns="12065" rIns="0" bIns="0" rtlCol="0" anchor="ctr">
            <a:spAutoFit/>
          </a:bodyPr>
          <a:lstStyle>
            <a:lvl1pPr>
              <a:defRPr>
                <a:latin typeface="+mj-lt"/>
                <a:ea typeface="+mj-ea"/>
                <a:cs typeface="+mj-cs"/>
              </a:defRPr>
            </a:lvl1pPr>
          </a:lstStyle>
          <a:p>
            <a:pPr marL="12700">
              <a:spcBef>
                <a:spcPts val="95"/>
              </a:spcBef>
              <a:tabLst>
                <a:tab pos="405765" algn="l"/>
                <a:tab pos="901065" algn="l"/>
                <a:tab pos="1586230" algn="l"/>
              </a:tabLst>
            </a:pPr>
            <a:r>
              <a:rPr lang="en-US" sz="3600" kern="0" spc="-10" dirty="0">
                <a:solidFill>
                  <a:sysClr val="windowText" lastClr="000000"/>
                </a:solidFill>
                <a:latin typeface="Bahnschrift" panose="020B0502040204020203" pitchFamily="34" charset="0"/>
              </a:rPr>
              <a:t> Engagement Weekly Performance</a:t>
            </a:r>
          </a:p>
        </p:txBody>
      </p:sp>
      <p:sp>
        <p:nvSpPr>
          <p:cNvPr id="15" name="Rectangle 14">
            <a:extLst>
              <a:ext uri="{FF2B5EF4-FFF2-40B4-BE49-F238E27FC236}">
                <a16:creationId xmlns:a16="http://schemas.microsoft.com/office/drawing/2014/main" id="{1D06BA4D-57E3-C7B6-6F98-739F4CCFE71D}"/>
              </a:ext>
            </a:extLst>
          </p:cNvPr>
          <p:cNvSpPr/>
          <p:nvPr/>
        </p:nvSpPr>
        <p:spPr>
          <a:xfrm>
            <a:off x="223200" y="255600"/>
            <a:ext cx="648000" cy="648000"/>
          </a:xfrm>
          <a:prstGeom prst="rect">
            <a:avLst/>
          </a:prstGeom>
          <a:blipFill>
            <a:blip r:embed="rId2" cstate="print">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3" name="TextBox 32">
            <a:extLst>
              <a:ext uri="{FF2B5EF4-FFF2-40B4-BE49-F238E27FC236}">
                <a16:creationId xmlns:a16="http://schemas.microsoft.com/office/drawing/2014/main" id="{8A2E27DA-140F-68D6-09D3-A469F2078A37}"/>
              </a:ext>
            </a:extLst>
          </p:cNvPr>
          <p:cNvSpPr txBox="1"/>
          <p:nvPr/>
        </p:nvSpPr>
        <p:spPr>
          <a:xfrm>
            <a:off x="1774514" y="1120679"/>
            <a:ext cx="1409360" cy="276999"/>
          </a:xfrm>
          <a:prstGeom prst="rect">
            <a:avLst/>
          </a:prstGeom>
          <a:noFill/>
        </p:spPr>
        <p:txBody>
          <a:bodyPr wrap="none" rtlCol="0">
            <a:spAutoFit/>
          </a:bodyPr>
          <a:lstStyle/>
          <a:p>
            <a:pPr algn="ctr"/>
            <a:r>
              <a:rPr lang="en-IN" sz="1200" b="1" dirty="0">
                <a:latin typeface="Bahnschrift" panose="020B0502040204020203" pitchFamily="34" charset="0"/>
              </a:rPr>
              <a:t>Total Engagement</a:t>
            </a:r>
          </a:p>
        </p:txBody>
      </p:sp>
      <p:sp>
        <p:nvSpPr>
          <p:cNvPr id="34" name="TextBox 33">
            <a:extLst>
              <a:ext uri="{FF2B5EF4-FFF2-40B4-BE49-F238E27FC236}">
                <a16:creationId xmlns:a16="http://schemas.microsoft.com/office/drawing/2014/main" id="{640CB03A-EC27-92F4-C276-DDCC2641804E}"/>
              </a:ext>
            </a:extLst>
          </p:cNvPr>
          <p:cNvSpPr txBox="1"/>
          <p:nvPr/>
        </p:nvSpPr>
        <p:spPr>
          <a:xfrm>
            <a:off x="5324107" y="1120679"/>
            <a:ext cx="1375697" cy="276999"/>
          </a:xfrm>
          <a:prstGeom prst="rect">
            <a:avLst/>
          </a:prstGeom>
          <a:noFill/>
        </p:spPr>
        <p:txBody>
          <a:bodyPr wrap="none" rtlCol="0">
            <a:spAutoFit/>
          </a:bodyPr>
          <a:lstStyle/>
          <a:p>
            <a:pPr algn="ctr"/>
            <a:r>
              <a:rPr lang="en-IN" sz="1200" b="1" dirty="0">
                <a:latin typeface="Bahnschrift" panose="020B0502040204020203" pitchFamily="34" charset="0"/>
              </a:rPr>
              <a:t>Avg. Engagement</a:t>
            </a:r>
          </a:p>
        </p:txBody>
      </p:sp>
      <p:sp>
        <p:nvSpPr>
          <p:cNvPr id="35" name="TextBox 34">
            <a:extLst>
              <a:ext uri="{FF2B5EF4-FFF2-40B4-BE49-F238E27FC236}">
                <a16:creationId xmlns:a16="http://schemas.microsoft.com/office/drawing/2014/main" id="{D58FCCD9-1E0E-558E-79E9-042DB0BF300D}"/>
              </a:ext>
            </a:extLst>
          </p:cNvPr>
          <p:cNvSpPr txBox="1"/>
          <p:nvPr/>
        </p:nvSpPr>
        <p:spPr>
          <a:xfrm>
            <a:off x="8799125" y="1120679"/>
            <a:ext cx="1394933" cy="276999"/>
          </a:xfrm>
          <a:prstGeom prst="rect">
            <a:avLst/>
          </a:prstGeom>
          <a:noFill/>
        </p:spPr>
        <p:txBody>
          <a:bodyPr wrap="none" rtlCol="0">
            <a:spAutoFit/>
          </a:bodyPr>
          <a:lstStyle/>
          <a:p>
            <a:pPr algn="ctr"/>
            <a:r>
              <a:rPr lang="en-IN" sz="1200" b="1" dirty="0">
                <a:latin typeface="Bahnschrift" panose="020B0502040204020203" pitchFamily="34" charset="0"/>
              </a:rPr>
              <a:t>Engagement Rate</a:t>
            </a:r>
          </a:p>
        </p:txBody>
      </p:sp>
      <p:sp>
        <p:nvSpPr>
          <p:cNvPr id="36" name="TextBox 35">
            <a:extLst>
              <a:ext uri="{FF2B5EF4-FFF2-40B4-BE49-F238E27FC236}">
                <a16:creationId xmlns:a16="http://schemas.microsoft.com/office/drawing/2014/main" id="{96FCB487-2D78-3C74-3299-DD8A8FD23051}"/>
              </a:ext>
            </a:extLst>
          </p:cNvPr>
          <p:cNvSpPr txBox="1"/>
          <p:nvPr/>
        </p:nvSpPr>
        <p:spPr>
          <a:xfrm>
            <a:off x="10263468" y="1120679"/>
            <a:ext cx="1918800" cy="276999"/>
          </a:xfrm>
          <a:prstGeom prst="rect">
            <a:avLst/>
          </a:prstGeom>
          <a:noFill/>
        </p:spPr>
        <p:txBody>
          <a:bodyPr wrap="none" rtlCol="0">
            <a:spAutoFit/>
          </a:bodyPr>
          <a:lstStyle/>
          <a:p>
            <a:pPr algn="ctr"/>
            <a:r>
              <a:rPr lang="en-IN" sz="1200" b="1" dirty="0">
                <a:latin typeface="Bahnschrift" panose="020B0502040204020203" pitchFamily="34" charset="0"/>
              </a:rPr>
              <a:t>Engagement Rate Growth</a:t>
            </a:r>
          </a:p>
        </p:txBody>
      </p:sp>
      <p:sp>
        <p:nvSpPr>
          <p:cNvPr id="37" name="TextBox 36">
            <a:extLst>
              <a:ext uri="{FF2B5EF4-FFF2-40B4-BE49-F238E27FC236}">
                <a16:creationId xmlns:a16="http://schemas.microsoft.com/office/drawing/2014/main" id="{CC97D7A2-44D2-C9E0-7648-6A159FC0B8C9}"/>
              </a:ext>
            </a:extLst>
          </p:cNvPr>
          <p:cNvSpPr txBox="1"/>
          <p:nvPr/>
        </p:nvSpPr>
        <p:spPr>
          <a:xfrm>
            <a:off x="6762790" y="1120679"/>
            <a:ext cx="1918800" cy="276999"/>
          </a:xfrm>
          <a:prstGeom prst="rect">
            <a:avLst/>
          </a:prstGeom>
          <a:noFill/>
        </p:spPr>
        <p:txBody>
          <a:bodyPr wrap="none" rtlCol="0">
            <a:spAutoFit/>
          </a:bodyPr>
          <a:lstStyle/>
          <a:p>
            <a:pPr algn="ctr"/>
            <a:r>
              <a:rPr lang="en-IN" sz="1200" b="1" dirty="0">
                <a:latin typeface="Bahnschrift" panose="020B0502040204020203" pitchFamily="34" charset="0"/>
              </a:rPr>
              <a:t>Avg. Engagement Growth</a:t>
            </a:r>
          </a:p>
        </p:txBody>
      </p:sp>
      <p:sp>
        <p:nvSpPr>
          <p:cNvPr id="38" name="TextBox 37">
            <a:extLst>
              <a:ext uri="{FF2B5EF4-FFF2-40B4-BE49-F238E27FC236}">
                <a16:creationId xmlns:a16="http://schemas.microsoft.com/office/drawing/2014/main" id="{C12E5129-AAD2-CBAD-EB3B-CCBD8C69E13E}"/>
              </a:ext>
            </a:extLst>
          </p:cNvPr>
          <p:cNvSpPr txBox="1"/>
          <p:nvPr/>
        </p:nvSpPr>
        <p:spPr>
          <a:xfrm>
            <a:off x="3461552" y="1120679"/>
            <a:ext cx="1584088" cy="276999"/>
          </a:xfrm>
          <a:prstGeom prst="rect">
            <a:avLst/>
          </a:prstGeom>
          <a:noFill/>
        </p:spPr>
        <p:txBody>
          <a:bodyPr wrap="none" rtlCol="0">
            <a:spAutoFit/>
          </a:bodyPr>
          <a:lstStyle/>
          <a:p>
            <a:pPr algn="ctr"/>
            <a:r>
              <a:rPr lang="en-IN" sz="1200" b="1" dirty="0">
                <a:latin typeface="Bahnschrift" panose="020B0502040204020203" pitchFamily="34" charset="0"/>
              </a:rPr>
              <a:t>Engagement Growth</a:t>
            </a:r>
          </a:p>
        </p:txBody>
      </p:sp>
      <p:pic>
        <p:nvPicPr>
          <p:cNvPr id="41" name="Picture 40" descr="legend-West Bengal.png">
            <a:extLst>
              <a:ext uri="{FF2B5EF4-FFF2-40B4-BE49-F238E27FC236}">
                <a16:creationId xmlns:a16="http://schemas.microsoft.com/office/drawing/2014/main" id="{D2B02B5C-F85A-6CB9-2DB2-F730F332C10C}"/>
              </a:ext>
            </a:extLst>
          </p:cNvPr>
          <p:cNvPicPr>
            <a:picLocks noChangeAspect="1"/>
          </p:cNvPicPr>
          <p:nvPr/>
        </p:nvPicPr>
        <p:blipFill rotWithShape="1">
          <a:blip r:embed="rId3"/>
          <a:srcRect l="10484" t="8806" r="27114" b="8927"/>
          <a:stretch/>
        </p:blipFill>
        <p:spPr>
          <a:xfrm>
            <a:off x="372766" y="6559528"/>
            <a:ext cx="1857087" cy="162381"/>
          </a:xfrm>
          <a:prstGeom prst="rect">
            <a:avLst/>
          </a:prstGeom>
        </p:spPr>
      </p:pic>
      <p:sp>
        <p:nvSpPr>
          <p:cNvPr id="4" name="Slide Number Placeholder 3">
            <a:extLst>
              <a:ext uri="{FF2B5EF4-FFF2-40B4-BE49-F238E27FC236}">
                <a16:creationId xmlns:a16="http://schemas.microsoft.com/office/drawing/2014/main" id="{06E3C184-952D-4DFA-E040-F7E796CA890A}"/>
              </a:ext>
            </a:extLst>
          </p:cNvPr>
          <p:cNvSpPr>
            <a:spLocks noGrp="1"/>
          </p:cNvSpPr>
          <p:nvPr>
            <p:ph type="sldNum" sz="quarter" idx="7"/>
          </p:nvPr>
        </p:nvSpPr>
        <p:spPr/>
        <p:txBody>
          <a:bodyPr/>
          <a:lstStyle/>
          <a:p>
            <a:fld id="{B6F15528-21DE-4FAA-801E-634DDDAF4B2B}" type="slidenum">
              <a:rPr lang="en-US" smtClean="0"/>
              <a:t>81</a:t>
            </a:fld>
            <a:endParaRPr lang="en-US"/>
          </a:p>
        </p:txBody>
      </p:sp>
      <p:sp>
        <p:nvSpPr>
          <p:cNvPr id="2" name="TextBox 1">
            <a:extLst>
              <a:ext uri="{FF2B5EF4-FFF2-40B4-BE49-F238E27FC236}">
                <a16:creationId xmlns:a16="http://schemas.microsoft.com/office/drawing/2014/main" id="{8E113A60-F91D-3133-E82F-82C85A367A82}"/>
              </a:ext>
            </a:extLst>
          </p:cNvPr>
          <p:cNvSpPr txBox="1"/>
          <p:nvPr/>
        </p:nvSpPr>
        <p:spPr>
          <a:xfrm>
            <a:off x="6294942" y="6552663"/>
            <a:ext cx="4227972" cy="246221"/>
          </a:xfrm>
          <a:prstGeom prst="rect">
            <a:avLst/>
          </a:prstGeom>
          <a:noFill/>
        </p:spPr>
        <p:txBody>
          <a:bodyPr wrap="square" rtlCol="0">
            <a:spAutoFit/>
          </a:bodyPr>
          <a:lstStyle/>
          <a:p>
            <a:r>
              <a:rPr lang="en-US" sz="1000" dirty="0">
                <a:solidFill>
                  <a:srgbClr val="006600"/>
                </a:solidFill>
                <a:latin typeface="Bahnschrift" panose="020B0502040204020203" pitchFamily="34" charset="0"/>
              </a:rPr>
              <a:t>- No activity in previous week</a:t>
            </a:r>
          </a:p>
        </p:txBody>
      </p:sp>
      <p:sp>
        <p:nvSpPr>
          <p:cNvPr id="3" name="TextBox 2">
            <a:extLst>
              <a:ext uri="{FF2B5EF4-FFF2-40B4-BE49-F238E27FC236}">
                <a16:creationId xmlns:a16="http://schemas.microsoft.com/office/drawing/2014/main" id="{B81E7489-47F3-EEC3-E11D-C10182849B7D}"/>
              </a:ext>
            </a:extLst>
          </p:cNvPr>
          <p:cNvSpPr txBox="1"/>
          <p:nvPr/>
        </p:nvSpPr>
        <p:spPr>
          <a:xfrm>
            <a:off x="8050491" y="6552909"/>
            <a:ext cx="3063711" cy="246221"/>
          </a:xfrm>
          <a:prstGeom prst="rect">
            <a:avLst/>
          </a:prstGeom>
          <a:noFill/>
        </p:spPr>
        <p:txBody>
          <a:bodyPr wrap="square" rtlCol="0">
            <a:spAutoFit/>
          </a:bodyPr>
          <a:lstStyle/>
          <a:p>
            <a:r>
              <a:rPr lang="en-US" sz="1000" dirty="0">
                <a:solidFill>
                  <a:srgbClr val="FF0000"/>
                </a:solidFill>
                <a:latin typeface="Bahnschrift" panose="020B0502040204020203" pitchFamily="34" charset="0"/>
              </a:rPr>
              <a:t>- No activity in current week</a:t>
            </a:r>
          </a:p>
        </p:txBody>
      </p:sp>
    </p:spTree>
    <p:extLst>
      <p:ext uri="{BB962C8B-B14F-4D97-AF65-F5344CB8AC3E}">
        <p14:creationId xmlns:p14="http://schemas.microsoft.com/office/powerpoint/2010/main" val="19943909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177338"/>
            <a:ext cx="12223526" cy="2554545"/>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IN" sz="3600" kern="0" dirty="0">
              <a:solidFill>
                <a:prstClr val="white"/>
              </a:solidFill>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4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Section 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4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Annexure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36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6A5E2A2E-854C-B19D-FD28-8EE487252874}"/>
              </a:ext>
            </a:extLst>
          </p:cNvPr>
          <p:cNvSpPr>
            <a:spLocks noGrp="1"/>
          </p:cNvSpPr>
          <p:nvPr>
            <p:ph type="sldNum" sz="quarter" idx="7"/>
          </p:nvPr>
        </p:nvSpPr>
        <p:spPr/>
        <p:txBody>
          <a:bodyPr/>
          <a:lstStyle/>
          <a:p>
            <a:fld id="{B6F15528-21DE-4FAA-801E-634DDDAF4B2B}" type="slidenum">
              <a:rPr lang="en-US" smtClean="0"/>
              <a:t>82</a:t>
            </a:fld>
            <a:endParaRPr lang="en-US"/>
          </a:p>
        </p:txBody>
      </p:sp>
    </p:spTree>
    <p:extLst>
      <p:ext uri="{BB962C8B-B14F-4D97-AF65-F5344CB8AC3E}">
        <p14:creationId xmlns:p14="http://schemas.microsoft.com/office/powerpoint/2010/main" val="416156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22CBA63-5002-1071-BBBD-136249C98660}"/>
              </a:ext>
            </a:extLst>
          </p:cNvPr>
          <p:cNvSpPr txBox="1"/>
          <p:nvPr/>
        </p:nvSpPr>
        <p:spPr>
          <a:xfrm>
            <a:off x="136477" y="218365"/>
            <a:ext cx="2831224" cy="646331"/>
          </a:xfrm>
          <a:prstGeom prst="rect">
            <a:avLst/>
          </a:prstGeom>
          <a:noFill/>
        </p:spPr>
        <p:txBody>
          <a:bodyPr wrap="none" rtlCol="0">
            <a:spAutoFit/>
          </a:bodyPr>
          <a:lstStyle/>
          <a:p>
            <a:r>
              <a:rPr lang="en-IN" sz="3600" dirty="0">
                <a:latin typeface="Bahnschrift" panose="020B0502040204020203" pitchFamily="34" charset="0"/>
              </a:rPr>
              <a:t>Party Details</a:t>
            </a:r>
          </a:p>
        </p:txBody>
      </p:sp>
      <p:graphicFrame>
        <p:nvGraphicFramePr>
          <p:cNvPr id="15" name="Table 14">
            <a:extLst>
              <a:ext uri="{FF2B5EF4-FFF2-40B4-BE49-F238E27FC236}">
                <a16:creationId xmlns:a16="http://schemas.microsoft.com/office/drawing/2014/main" id="{0156A82E-0177-55AA-E3CE-CA4F1BE0D552}"/>
              </a:ext>
            </a:extLst>
          </p:cNvPr>
          <p:cNvGraphicFramePr>
            <a:graphicFrameLocks noGrp="1"/>
          </p:cNvGraphicFramePr>
          <p:nvPr>
            <p:extLst>
              <p:ext uri="{D42A27DB-BD31-4B8C-83A1-F6EECF244321}">
                <p14:modId xmlns:p14="http://schemas.microsoft.com/office/powerpoint/2010/main" val="2793018137"/>
              </p:ext>
            </p:extLst>
          </p:nvPr>
        </p:nvGraphicFramePr>
        <p:xfrm>
          <a:off x="0" y="1104900"/>
          <a:ext cx="12192000" cy="2167688"/>
        </p:xfrm>
        <a:graphic>
          <a:graphicData uri="http://schemas.openxmlformats.org/drawingml/2006/table">
            <a:tbl>
              <a:tblPr>
                <a:tableStyleId>{5C22544A-7EE6-4342-B048-85BDC9FD1C3A}</a:tableStyleId>
              </a:tblPr>
              <a:tblGrid>
                <a:gridCol w="2012524">
                  <a:extLst>
                    <a:ext uri="{9D8B030D-6E8A-4147-A177-3AD203B41FA5}">
                      <a16:colId xmlns:a16="http://schemas.microsoft.com/office/drawing/2014/main" val="1787184474"/>
                    </a:ext>
                  </a:extLst>
                </a:gridCol>
                <a:gridCol w="2544869">
                  <a:extLst>
                    <a:ext uri="{9D8B030D-6E8A-4147-A177-3AD203B41FA5}">
                      <a16:colId xmlns:a16="http://schemas.microsoft.com/office/drawing/2014/main" val="1493116987"/>
                    </a:ext>
                  </a:extLst>
                </a:gridCol>
                <a:gridCol w="2544869">
                  <a:extLst>
                    <a:ext uri="{9D8B030D-6E8A-4147-A177-3AD203B41FA5}">
                      <a16:colId xmlns:a16="http://schemas.microsoft.com/office/drawing/2014/main" val="2648554342"/>
                    </a:ext>
                  </a:extLst>
                </a:gridCol>
                <a:gridCol w="2544869">
                  <a:extLst>
                    <a:ext uri="{9D8B030D-6E8A-4147-A177-3AD203B41FA5}">
                      <a16:colId xmlns:a16="http://schemas.microsoft.com/office/drawing/2014/main" val="3980457355"/>
                    </a:ext>
                  </a:extLst>
                </a:gridCol>
                <a:gridCol w="2544869">
                  <a:extLst>
                    <a:ext uri="{9D8B030D-6E8A-4147-A177-3AD203B41FA5}">
                      <a16:colId xmlns:a16="http://schemas.microsoft.com/office/drawing/2014/main" val="2824135991"/>
                    </a:ext>
                  </a:extLst>
                </a:gridCol>
              </a:tblGrid>
              <a:tr h="536080">
                <a:tc>
                  <a:txBody>
                    <a:bodyPr/>
                    <a:lstStyle/>
                    <a:p>
                      <a:pPr algn="ctr" fontAlgn="ctr"/>
                      <a:r>
                        <a:rPr lang="en-IN" sz="1400" b="0" i="0" u="none" strike="noStrike" dirty="0">
                          <a:solidFill>
                            <a:srgbClr val="000000"/>
                          </a:solidFill>
                          <a:effectLst/>
                          <a:latin typeface="Bahnschrift" panose="020B0502040204020203" pitchFamily="34" charset="0"/>
                        </a:rPr>
                        <a:t>Parties</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400" b="0" dirty="0">
                          <a:latin typeface="Bahnschrift" panose="020B0502040204020203" pitchFamily="34" charset="0"/>
                        </a:rPr>
                        <a:t>Facebook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400" b="0" dirty="0">
                          <a:latin typeface="Bahnschrift" panose="020B0502040204020203" pitchFamily="34" charset="0"/>
                        </a:rPr>
                        <a:t>Twitter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400" b="0" dirty="0">
                          <a:latin typeface="Bahnschrift" panose="020B0502040204020203" pitchFamily="34" charset="0"/>
                        </a:rPr>
                        <a:t>Instagram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400" b="0" dirty="0">
                          <a:latin typeface="Bahnschrift" panose="020B0502040204020203" pitchFamily="34" charset="0"/>
                        </a:rPr>
                        <a:t>YouTube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349189082"/>
                  </a:ext>
                </a:extLst>
              </a:tr>
              <a:tr h="407902">
                <a:tc>
                  <a:txBody>
                    <a:bodyPr/>
                    <a:lstStyle/>
                    <a:p>
                      <a:pPr algn="ctr" fontAlgn="ctr"/>
                      <a:r>
                        <a:rPr lang="en-IN" sz="1400" b="0" i="0" u="none" strike="noStrike" dirty="0">
                          <a:solidFill>
                            <a:srgbClr val="222222"/>
                          </a:solidFill>
                          <a:effectLst/>
                          <a:latin typeface="Bahnschrift" panose="020B0502040204020203" pitchFamily="34" charset="0"/>
                        </a:rPr>
                        <a:t>AITC</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2"/>
                        </a:rPr>
                        <a:t>AITC_FB</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3"/>
                        </a:rPr>
                        <a:t>AITC_TW</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000000"/>
                          </a:solidFill>
                          <a:effectLst/>
                          <a:latin typeface="Bahnschrift" panose="020B0502040204020203" pitchFamily="34" charset="0"/>
                          <a:hlinkClick r:id="rId4"/>
                        </a:rPr>
                        <a:t>AITC_IN</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5"/>
                        </a:rPr>
                        <a:t>AITC_YT</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223431293"/>
                  </a:ext>
                </a:extLst>
              </a:tr>
              <a:tr h="407902">
                <a:tc>
                  <a:txBody>
                    <a:bodyPr/>
                    <a:lstStyle/>
                    <a:p>
                      <a:pPr algn="ctr" fontAlgn="ctr"/>
                      <a:r>
                        <a:rPr lang="en-IN" sz="1400" b="0" i="0" u="none" strike="noStrike" dirty="0">
                          <a:solidFill>
                            <a:srgbClr val="222222"/>
                          </a:solidFill>
                          <a:effectLst/>
                          <a:latin typeface="Bahnschrift" panose="020B0502040204020203" pitchFamily="34" charset="0"/>
                        </a:rPr>
                        <a:t>BJP</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6"/>
                        </a:rPr>
                        <a:t>BJP </a:t>
                      </a:r>
                      <a:r>
                        <a:rPr lang="en-IN" sz="1400" b="0" i="0" u="sng" strike="noStrike" dirty="0" err="1">
                          <a:solidFill>
                            <a:srgbClr val="1155CC"/>
                          </a:solidFill>
                          <a:effectLst/>
                          <a:latin typeface="Bahnschrift" panose="020B0502040204020203" pitchFamily="34" charset="0"/>
                          <a:hlinkClick r:id="rId6"/>
                        </a:rPr>
                        <a:t>Bengal_FB</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7"/>
                        </a:rPr>
                        <a:t>BJP </a:t>
                      </a:r>
                      <a:r>
                        <a:rPr lang="en-IN" sz="1400" b="0" i="0" u="sng" strike="noStrike" dirty="0" err="1">
                          <a:solidFill>
                            <a:srgbClr val="1155CC"/>
                          </a:solidFill>
                          <a:effectLst/>
                          <a:latin typeface="Bahnschrift" panose="020B0502040204020203" pitchFamily="34" charset="0"/>
                          <a:hlinkClick r:id="rId7"/>
                        </a:rPr>
                        <a:t>Bengal_TW</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8"/>
                        </a:rPr>
                        <a:t>BJP </a:t>
                      </a:r>
                      <a:r>
                        <a:rPr lang="en-IN" sz="1400" b="0" i="0" u="sng" strike="noStrike" dirty="0" err="1">
                          <a:solidFill>
                            <a:srgbClr val="1155CC"/>
                          </a:solidFill>
                          <a:effectLst/>
                          <a:latin typeface="Bahnschrift" panose="020B0502040204020203" pitchFamily="34" charset="0"/>
                          <a:hlinkClick r:id="rId8"/>
                        </a:rPr>
                        <a:t>Bengal_IN</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9"/>
                        </a:rPr>
                        <a:t>BJP </a:t>
                      </a:r>
                      <a:r>
                        <a:rPr lang="en-IN" sz="1400" b="0" i="0" u="sng" strike="noStrike" dirty="0" err="1">
                          <a:solidFill>
                            <a:srgbClr val="1155CC"/>
                          </a:solidFill>
                          <a:effectLst/>
                          <a:latin typeface="Bahnschrift" panose="020B0502040204020203" pitchFamily="34" charset="0"/>
                          <a:hlinkClick r:id="rId9"/>
                        </a:rPr>
                        <a:t>Bengal_YT</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696197404"/>
                  </a:ext>
                </a:extLst>
              </a:tr>
              <a:tr h="407902">
                <a:tc>
                  <a:txBody>
                    <a:bodyPr/>
                    <a:lstStyle/>
                    <a:p>
                      <a:pPr algn="ctr" fontAlgn="ctr"/>
                      <a:r>
                        <a:rPr lang="en-IN" sz="1400" b="0" i="0" u="none" strike="noStrike" dirty="0">
                          <a:solidFill>
                            <a:srgbClr val="222222"/>
                          </a:solidFill>
                          <a:effectLst/>
                          <a:latin typeface="Bahnschrift" panose="020B0502040204020203" pitchFamily="34" charset="0"/>
                        </a:rPr>
                        <a:t>INC</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10"/>
                        </a:rPr>
                        <a:t>INC </a:t>
                      </a:r>
                      <a:r>
                        <a:rPr lang="en-IN" sz="1400" b="0" i="0" u="sng" strike="noStrike" dirty="0" err="1">
                          <a:solidFill>
                            <a:srgbClr val="1155CC"/>
                          </a:solidFill>
                          <a:effectLst/>
                          <a:latin typeface="Bahnschrift" panose="020B0502040204020203" pitchFamily="34" charset="0"/>
                          <a:hlinkClick r:id="rId10"/>
                        </a:rPr>
                        <a:t>Bengal_FB</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11"/>
                        </a:rPr>
                        <a:t>INC </a:t>
                      </a:r>
                      <a:r>
                        <a:rPr lang="en-IN" sz="1400" b="0" i="0" u="sng" strike="noStrike" dirty="0" err="1">
                          <a:solidFill>
                            <a:srgbClr val="1155CC"/>
                          </a:solidFill>
                          <a:effectLst/>
                          <a:latin typeface="Bahnschrift" panose="020B0502040204020203" pitchFamily="34" charset="0"/>
                          <a:hlinkClick r:id="rId11"/>
                        </a:rPr>
                        <a:t>Bengal_TW</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12"/>
                        </a:rPr>
                        <a:t>INC </a:t>
                      </a:r>
                      <a:r>
                        <a:rPr lang="en-IN" sz="1400" b="0" i="0" u="sng" strike="noStrike" dirty="0" err="1">
                          <a:solidFill>
                            <a:srgbClr val="1155CC"/>
                          </a:solidFill>
                          <a:effectLst/>
                          <a:latin typeface="Bahnschrift" panose="020B0502040204020203" pitchFamily="34" charset="0"/>
                          <a:hlinkClick r:id="rId12"/>
                        </a:rPr>
                        <a:t>Bengal_IN</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endParaRPr lang="en-IN" sz="14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12223312"/>
                  </a:ext>
                </a:extLst>
              </a:tr>
              <a:tr h="407902">
                <a:tc>
                  <a:txBody>
                    <a:bodyPr/>
                    <a:lstStyle/>
                    <a:p>
                      <a:pPr algn="ctr" fontAlgn="ctr"/>
                      <a:r>
                        <a:rPr lang="en-IN" sz="1400" b="0" i="0" u="none" strike="noStrike" dirty="0">
                          <a:solidFill>
                            <a:srgbClr val="222222"/>
                          </a:solidFill>
                          <a:effectLst/>
                          <a:latin typeface="Bahnschrift" panose="020B0502040204020203" pitchFamily="34" charset="0"/>
                        </a:rPr>
                        <a:t>CPI(M)</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13"/>
                        </a:rPr>
                        <a:t>CPI(M) </a:t>
                      </a:r>
                      <a:r>
                        <a:rPr lang="en-IN" sz="1400" b="0" i="0" u="sng" strike="noStrike" dirty="0" err="1">
                          <a:solidFill>
                            <a:srgbClr val="1155CC"/>
                          </a:solidFill>
                          <a:effectLst/>
                          <a:latin typeface="Bahnschrift" panose="020B0502040204020203" pitchFamily="34" charset="0"/>
                          <a:hlinkClick r:id="rId13"/>
                        </a:rPr>
                        <a:t>Bengal_FB</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14"/>
                        </a:rPr>
                        <a:t>CPIM </a:t>
                      </a:r>
                      <a:r>
                        <a:rPr lang="en-IN" sz="1400" b="0" i="0" u="sng" strike="noStrike" dirty="0" err="1">
                          <a:solidFill>
                            <a:srgbClr val="1155CC"/>
                          </a:solidFill>
                          <a:effectLst/>
                          <a:latin typeface="Bahnschrift" panose="020B0502040204020203" pitchFamily="34" charset="0"/>
                          <a:hlinkClick r:id="rId14"/>
                        </a:rPr>
                        <a:t>Bengal_TW</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15"/>
                        </a:rPr>
                        <a:t>CPIM </a:t>
                      </a:r>
                      <a:r>
                        <a:rPr lang="en-IN" sz="1400" b="0" i="0" u="sng" strike="noStrike" dirty="0" err="1">
                          <a:solidFill>
                            <a:srgbClr val="1155CC"/>
                          </a:solidFill>
                          <a:effectLst/>
                          <a:latin typeface="Bahnschrift" panose="020B0502040204020203" pitchFamily="34" charset="0"/>
                          <a:hlinkClick r:id="rId15"/>
                        </a:rPr>
                        <a:t>Bengal_IN</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b"/>
                      <a:r>
                        <a:rPr lang="en-IN" sz="1400" b="0" i="0" u="sng" strike="noStrike" dirty="0">
                          <a:solidFill>
                            <a:srgbClr val="1155CC"/>
                          </a:solidFill>
                          <a:effectLst/>
                          <a:latin typeface="Bahnschrift" panose="020B0502040204020203" pitchFamily="34" charset="0"/>
                          <a:hlinkClick r:id="rId16"/>
                        </a:rPr>
                        <a:t>CPIM </a:t>
                      </a:r>
                      <a:r>
                        <a:rPr lang="en-IN" sz="1400" b="0" i="0" u="sng" strike="noStrike" dirty="0" err="1">
                          <a:solidFill>
                            <a:srgbClr val="1155CC"/>
                          </a:solidFill>
                          <a:effectLst/>
                          <a:latin typeface="Bahnschrift" panose="020B0502040204020203" pitchFamily="34" charset="0"/>
                          <a:hlinkClick r:id="rId16"/>
                        </a:rPr>
                        <a:t>Bengal_YT</a:t>
                      </a:r>
                      <a:endParaRPr lang="en-IN" sz="1400" b="0" i="0" u="sng" strike="noStrike" dirty="0">
                        <a:solidFill>
                          <a:srgbClr val="1155CC"/>
                        </a:solidFill>
                        <a:effectLst/>
                        <a:latin typeface="Bahnschrift" panose="020B0502040204020203" pitchFamily="34" charset="0"/>
                      </a:endParaRPr>
                    </a:p>
                  </a:txBody>
                  <a:tcPr marL="9525" marR="9525" marT="9525"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876350528"/>
                  </a:ext>
                </a:extLst>
              </a:tr>
            </a:tbl>
          </a:graphicData>
        </a:graphic>
      </p:graphicFrame>
      <p:sp>
        <p:nvSpPr>
          <p:cNvPr id="4" name="Slide Number Placeholder 3">
            <a:extLst>
              <a:ext uri="{FF2B5EF4-FFF2-40B4-BE49-F238E27FC236}">
                <a16:creationId xmlns:a16="http://schemas.microsoft.com/office/drawing/2014/main" id="{D9FD2C9C-9C6D-A6C0-F57F-F7631ECF7B83}"/>
              </a:ext>
            </a:extLst>
          </p:cNvPr>
          <p:cNvSpPr>
            <a:spLocks noGrp="1"/>
          </p:cNvSpPr>
          <p:nvPr>
            <p:ph type="sldNum" sz="quarter" idx="7"/>
          </p:nvPr>
        </p:nvSpPr>
        <p:spPr/>
        <p:txBody>
          <a:bodyPr/>
          <a:lstStyle/>
          <a:p>
            <a:fld id="{B6F15528-21DE-4FAA-801E-634DDDAF4B2B}" type="slidenum">
              <a:rPr lang="en-US" smtClean="0"/>
              <a:t>83</a:t>
            </a:fld>
            <a:endParaRPr lang="en-US"/>
          </a:p>
        </p:txBody>
      </p:sp>
    </p:spTree>
    <p:extLst>
      <p:ext uri="{BB962C8B-B14F-4D97-AF65-F5344CB8AC3E}">
        <p14:creationId xmlns:p14="http://schemas.microsoft.com/office/powerpoint/2010/main" val="26237287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22CBA63-5002-1071-BBBD-136249C98660}"/>
              </a:ext>
            </a:extLst>
          </p:cNvPr>
          <p:cNvSpPr txBox="1"/>
          <p:nvPr/>
        </p:nvSpPr>
        <p:spPr>
          <a:xfrm>
            <a:off x="136477" y="218365"/>
            <a:ext cx="3188693" cy="646331"/>
          </a:xfrm>
          <a:prstGeom prst="rect">
            <a:avLst/>
          </a:prstGeom>
          <a:noFill/>
        </p:spPr>
        <p:txBody>
          <a:bodyPr wrap="none" rtlCol="0">
            <a:spAutoFit/>
          </a:bodyPr>
          <a:lstStyle/>
          <a:p>
            <a:r>
              <a:rPr lang="en-IN" sz="3600" dirty="0">
                <a:latin typeface="Bahnschrift" panose="020B0502040204020203" pitchFamily="34" charset="0"/>
              </a:rPr>
              <a:t>Leader Details</a:t>
            </a:r>
          </a:p>
        </p:txBody>
      </p:sp>
      <p:graphicFrame>
        <p:nvGraphicFramePr>
          <p:cNvPr id="15" name="Table 14">
            <a:extLst>
              <a:ext uri="{FF2B5EF4-FFF2-40B4-BE49-F238E27FC236}">
                <a16:creationId xmlns:a16="http://schemas.microsoft.com/office/drawing/2014/main" id="{0156A82E-0177-55AA-E3CE-CA4F1BE0D552}"/>
              </a:ext>
            </a:extLst>
          </p:cNvPr>
          <p:cNvGraphicFramePr>
            <a:graphicFrameLocks noGrp="1"/>
          </p:cNvGraphicFramePr>
          <p:nvPr>
            <p:extLst>
              <p:ext uri="{D42A27DB-BD31-4B8C-83A1-F6EECF244321}">
                <p14:modId xmlns:p14="http://schemas.microsoft.com/office/powerpoint/2010/main" val="1102741146"/>
              </p:ext>
            </p:extLst>
          </p:nvPr>
        </p:nvGraphicFramePr>
        <p:xfrm>
          <a:off x="0" y="1104900"/>
          <a:ext cx="12191999" cy="5662396"/>
        </p:xfrm>
        <a:graphic>
          <a:graphicData uri="http://schemas.openxmlformats.org/drawingml/2006/table">
            <a:tbl>
              <a:tblPr>
                <a:tableStyleId>{5C22544A-7EE6-4342-B048-85BDC9FD1C3A}</a:tableStyleId>
              </a:tblPr>
              <a:tblGrid>
                <a:gridCol w="1840078">
                  <a:extLst>
                    <a:ext uri="{9D8B030D-6E8A-4147-A177-3AD203B41FA5}">
                      <a16:colId xmlns:a16="http://schemas.microsoft.com/office/drawing/2014/main" val="1787184474"/>
                    </a:ext>
                  </a:extLst>
                </a:gridCol>
                <a:gridCol w="1044689">
                  <a:extLst>
                    <a:ext uri="{9D8B030D-6E8A-4147-A177-3AD203B41FA5}">
                      <a16:colId xmlns:a16="http://schemas.microsoft.com/office/drawing/2014/main" val="2019716512"/>
                    </a:ext>
                  </a:extLst>
                </a:gridCol>
                <a:gridCol w="2326808">
                  <a:extLst>
                    <a:ext uri="{9D8B030D-6E8A-4147-A177-3AD203B41FA5}">
                      <a16:colId xmlns:a16="http://schemas.microsoft.com/office/drawing/2014/main" val="1493116987"/>
                    </a:ext>
                  </a:extLst>
                </a:gridCol>
                <a:gridCol w="2326808">
                  <a:extLst>
                    <a:ext uri="{9D8B030D-6E8A-4147-A177-3AD203B41FA5}">
                      <a16:colId xmlns:a16="http://schemas.microsoft.com/office/drawing/2014/main" val="2648554342"/>
                    </a:ext>
                  </a:extLst>
                </a:gridCol>
                <a:gridCol w="2326808">
                  <a:extLst>
                    <a:ext uri="{9D8B030D-6E8A-4147-A177-3AD203B41FA5}">
                      <a16:colId xmlns:a16="http://schemas.microsoft.com/office/drawing/2014/main" val="3980457355"/>
                    </a:ext>
                  </a:extLst>
                </a:gridCol>
                <a:gridCol w="2326808">
                  <a:extLst>
                    <a:ext uri="{9D8B030D-6E8A-4147-A177-3AD203B41FA5}">
                      <a16:colId xmlns:a16="http://schemas.microsoft.com/office/drawing/2014/main" val="2824135991"/>
                    </a:ext>
                  </a:extLst>
                </a:gridCol>
              </a:tblGrid>
              <a:tr h="217496">
                <a:tc>
                  <a:txBody>
                    <a:bodyPr/>
                    <a:lstStyle/>
                    <a:p>
                      <a:pPr algn="ctr" fontAlgn="ctr"/>
                      <a:r>
                        <a:rPr lang="en-IN" sz="1100" b="0" i="0" u="none" strike="noStrike" dirty="0">
                          <a:solidFill>
                            <a:srgbClr val="000000"/>
                          </a:solidFill>
                          <a:effectLst/>
                          <a:latin typeface="Bahnschrift" panose="020B0502040204020203" pitchFamily="34" charset="0"/>
                        </a:rPr>
                        <a:t>Leader</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100" b="0" u="none" strike="noStrike" dirty="0">
                          <a:effectLst/>
                          <a:latin typeface="Bahnschrift" panose="020B0502040204020203" pitchFamily="34" charset="0"/>
                        </a:rPr>
                        <a:t>Party</a:t>
                      </a:r>
                      <a:endParaRPr lang="en-IN" sz="1100" b="0" i="0" u="none" strike="noStrike" dirty="0">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100" b="0" dirty="0">
                          <a:latin typeface="Bahnschrift" panose="020B0502040204020203" pitchFamily="34" charset="0"/>
                        </a:rPr>
                        <a:t>Facebook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100" b="0" dirty="0">
                          <a:latin typeface="Bahnschrift" panose="020B0502040204020203" pitchFamily="34" charset="0"/>
                        </a:rPr>
                        <a:t>Twitter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100" b="0" dirty="0">
                          <a:latin typeface="Bahnschrift" panose="020B0502040204020203" pitchFamily="34" charset="0"/>
                        </a:rPr>
                        <a:t>Instagram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100" b="0" dirty="0">
                          <a:latin typeface="Bahnschrift" panose="020B0502040204020203" pitchFamily="34" charset="0"/>
                        </a:rPr>
                        <a:t>YouTube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349189082"/>
                  </a:ext>
                </a:extLst>
              </a:tr>
              <a:tr h="212243">
                <a:tc>
                  <a:txBody>
                    <a:bodyPr/>
                    <a:lstStyle/>
                    <a:p>
                      <a:pPr algn="ctr" fontAlgn="ctr"/>
                      <a:r>
                        <a:rPr lang="en-IN" sz="1100" u="none" strike="noStrike">
                          <a:effectLst/>
                          <a:latin typeface="Bahnschrift" panose="020B0502040204020203" pitchFamily="34" charset="0"/>
                        </a:rPr>
                        <a:t>Dilip Ghosh</a:t>
                      </a:r>
                      <a:endParaRPr lang="en-IN" sz="1100" b="0" i="0" u="none" strike="noStrike">
                        <a:solidFill>
                          <a:srgbClr val="222222"/>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chemeClr val="accent6"/>
                          </a:solidFill>
                          <a:effectLst/>
                          <a:latin typeface="Bahnschrift" panose="020B0502040204020203" pitchFamily="34" charset="0"/>
                        </a:rPr>
                        <a:t>BJP</a:t>
                      </a:r>
                      <a:endParaRPr lang="en-IN" sz="1100" b="0" i="0" u="none" strike="noStrike" dirty="0">
                        <a:solidFill>
                          <a:schemeClr val="accent6"/>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2"/>
                        </a:rPr>
                        <a:t>DilipGhosh_FB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3"/>
                        </a:rPr>
                        <a:t>DilipGhosh_TW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4"/>
                        </a:rPr>
                        <a:t>DilipGhosh_IN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5"/>
                        </a:rPr>
                        <a:t>DilipGhosh_YT</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223431293"/>
                  </a:ext>
                </a:extLst>
              </a:tr>
              <a:tr h="212243">
                <a:tc>
                  <a:txBody>
                    <a:bodyPr/>
                    <a:lstStyle/>
                    <a:p>
                      <a:pPr algn="ctr" fontAlgn="ctr"/>
                      <a:r>
                        <a:rPr lang="en-IN" sz="1100" u="none" strike="noStrike">
                          <a:effectLst/>
                          <a:latin typeface="Bahnschrift" panose="020B0502040204020203" pitchFamily="34" charset="0"/>
                        </a:rPr>
                        <a:t>Sukanta Majumdar</a:t>
                      </a:r>
                      <a:endParaRPr lang="en-IN" sz="1100" b="0" i="0" u="none" strike="noStrike">
                        <a:solidFill>
                          <a:srgbClr val="222222"/>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a:solidFill>
                            <a:schemeClr val="accent6"/>
                          </a:solidFill>
                          <a:effectLst/>
                          <a:latin typeface="Bahnschrift" panose="020B0502040204020203" pitchFamily="34" charset="0"/>
                        </a:rPr>
                        <a:t>BJP</a:t>
                      </a:r>
                      <a:endParaRPr lang="en-IN" sz="1100" b="0" i="0" u="none" strike="noStrike">
                        <a:solidFill>
                          <a:schemeClr val="accent6"/>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6"/>
                        </a:rPr>
                        <a:t>SukantaMajumdar_FB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7"/>
                        </a:rPr>
                        <a:t>SukantaMajumdar_TW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8"/>
                        </a:rPr>
                        <a:t>SukantaMajumdar_IN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696197404"/>
                  </a:ext>
                </a:extLst>
              </a:tr>
              <a:tr h="212243">
                <a:tc>
                  <a:txBody>
                    <a:bodyPr/>
                    <a:lstStyle/>
                    <a:p>
                      <a:pPr algn="ctr" fontAlgn="ctr"/>
                      <a:r>
                        <a:rPr lang="en-IN" sz="1100" u="none" strike="noStrike" dirty="0">
                          <a:effectLst/>
                          <a:latin typeface="Bahnschrift" panose="020B0502040204020203" pitchFamily="34" charset="0"/>
                        </a:rPr>
                        <a:t>Suvendu Adhikari</a:t>
                      </a:r>
                      <a:endParaRPr lang="en-IN" sz="1100" b="0" i="0" u="none" strike="noStrike" dirty="0">
                        <a:solidFill>
                          <a:srgbClr val="222222"/>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chemeClr val="accent6"/>
                          </a:solidFill>
                          <a:effectLst/>
                          <a:latin typeface="Bahnschrift" panose="020B0502040204020203" pitchFamily="34" charset="0"/>
                        </a:rPr>
                        <a:t>BJP</a:t>
                      </a:r>
                      <a:endParaRPr lang="en-IN" sz="1100" b="0" i="0" u="none" strike="noStrike" dirty="0">
                        <a:solidFill>
                          <a:schemeClr val="accent6"/>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9"/>
                        </a:rPr>
                        <a:t>SuvenduAdhikari_FB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10"/>
                        </a:rPr>
                        <a:t>SuvenduAdhikari_TW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11"/>
                        </a:rPr>
                        <a:t>SuvenduAdhikari_IN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12"/>
                        </a:rPr>
                        <a:t>SuvenduAdhikari_YT</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12223312"/>
                  </a:ext>
                </a:extLst>
              </a:tr>
              <a:tr h="212243">
                <a:tc>
                  <a:txBody>
                    <a:bodyPr/>
                    <a:lstStyle/>
                    <a:p>
                      <a:pPr algn="ctr" fontAlgn="ctr"/>
                      <a:r>
                        <a:rPr lang="en-IN" sz="1100" u="none" strike="noStrike">
                          <a:effectLst/>
                          <a:latin typeface="Bahnschrift" panose="020B0502040204020203" pitchFamily="34" charset="0"/>
                        </a:rPr>
                        <a:t>Amit Malviya</a:t>
                      </a:r>
                      <a:endParaRPr lang="en-IN" sz="1100" b="0" i="0" u="none" strike="noStrike">
                        <a:solidFill>
                          <a:srgbClr val="222222"/>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chemeClr val="accent6"/>
                          </a:solidFill>
                          <a:effectLst/>
                          <a:latin typeface="Bahnschrift" panose="020B0502040204020203" pitchFamily="34" charset="0"/>
                        </a:rPr>
                        <a:t>BJP</a:t>
                      </a:r>
                      <a:endParaRPr lang="en-IN" sz="1100" b="0" i="0" u="none" strike="noStrike" dirty="0">
                        <a:solidFill>
                          <a:schemeClr val="accent6"/>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13"/>
                        </a:rPr>
                        <a:t>AmitMalviya_FB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14"/>
                        </a:rPr>
                        <a:t>AmitMalviya_TW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15"/>
                        </a:rPr>
                        <a:t>AmitMalviya_IN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876350528"/>
                  </a:ext>
                </a:extLst>
              </a:tr>
              <a:tr h="212243">
                <a:tc>
                  <a:txBody>
                    <a:bodyPr/>
                    <a:lstStyle/>
                    <a:p>
                      <a:pPr algn="ctr" fontAlgn="ctr"/>
                      <a:r>
                        <a:rPr lang="en-IN" sz="1100" u="none" strike="noStrike">
                          <a:effectLst/>
                          <a:latin typeface="Bahnschrift" panose="020B0502040204020203" pitchFamily="34" charset="0"/>
                        </a:rPr>
                        <a:t>John Barla</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chemeClr val="accent6"/>
                          </a:solidFill>
                          <a:effectLst/>
                          <a:latin typeface="Bahnschrift" panose="020B0502040204020203" pitchFamily="34" charset="0"/>
                        </a:rPr>
                        <a:t>BJP</a:t>
                      </a:r>
                      <a:endParaRPr lang="en-IN" sz="1100" b="0" i="0" u="none" strike="noStrike" dirty="0">
                        <a:solidFill>
                          <a:schemeClr val="accent6"/>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16"/>
                        </a:rPr>
                        <a:t>JohnBarla_FB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17"/>
                        </a:rPr>
                        <a:t>JohnBarla_TW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18"/>
                        </a:rPr>
                        <a:t>JohnBarla_IN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288570957"/>
                  </a:ext>
                </a:extLst>
              </a:tr>
              <a:tr h="212243">
                <a:tc>
                  <a:txBody>
                    <a:bodyPr/>
                    <a:lstStyle/>
                    <a:p>
                      <a:pPr algn="ctr" fontAlgn="ctr"/>
                      <a:r>
                        <a:rPr lang="en-IN" sz="1100" u="none" strike="noStrike">
                          <a:effectLst/>
                          <a:latin typeface="Bahnschrift" panose="020B0502040204020203" pitchFamily="34" charset="0"/>
                        </a:rPr>
                        <a:t>Agnimitra Paul</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chemeClr val="accent6"/>
                          </a:solidFill>
                          <a:effectLst/>
                          <a:latin typeface="Bahnschrift" panose="020B0502040204020203" pitchFamily="34" charset="0"/>
                        </a:rPr>
                        <a:t>BJP</a:t>
                      </a:r>
                      <a:endParaRPr lang="en-IN" sz="1100" b="0" i="0" u="none" strike="noStrike" dirty="0">
                        <a:solidFill>
                          <a:schemeClr val="accent6"/>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19"/>
                        </a:rPr>
                        <a:t>AgnimitraPaul_FB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20"/>
                        </a:rPr>
                        <a:t>AgnimitraPaul_TW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21"/>
                        </a:rPr>
                        <a:t>AgnimitraPaul_IN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62685570"/>
                  </a:ext>
                </a:extLst>
              </a:tr>
              <a:tr h="212243">
                <a:tc>
                  <a:txBody>
                    <a:bodyPr/>
                    <a:lstStyle/>
                    <a:p>
                      <a:pPr algn="ctr" fontAlgn="ctr"/>
                      <a:r>
                        <a:rPr lang="en-IN" sz="1100" u="none" strike="noStrike">
                          <a:effectLst/>
                          <a:latin typeface="Bahnschrift" panose="020B0502040204020203" pitchFamily="34" charset="0"/>
                        </a:rPr>
                        <a:t>Mamata Banerjee</a:t>
                      </a:r>
                      <a:endParaRPr lang="en-IN" sz="1100" b="0" i="0" u="none" strike="noStrike">
                        <a:solidFill>
                          <a:srgbClr val="222222"/>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22"/>
                        </a:rPr>
                        <a:t>MamataBanerjee_FB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23"/>
                        </a:rPr>
                        <a:t>MamataBanerjee_TW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24"/>
                        </a:rPr>
                        <a:t>MamataBanerjee_IN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25"/>
                        </a:rPr>
                        <a:t>MamataBanerjee_YT</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822406467"/>
                  </a:ext>
                </a:extLst>
              </a:tr>
              <a:tr h="212243">
                <a:tc>
                  <a:txBody>
                    <a:bodyPr/>
                    <a:lstStyle/>
                    <a:p>
                      <a:pPr algn="ctr" fontAlgn="ctr"/>
                      <a:r>
                        <a:rPr lang="en-IN" sz="1100" u="none" strike="noStrike">
                          <a:effectLst/>
                          <a:latin typeface="Bahnschrift" panose="020B0502040204020203" pitchFamily="34" charset="0"/>
                        </a:rPr>
                        <a:t>Abhishek Banerjee</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26"/>
                        </a:rPr>
                        <a:t>AbhishekBanerjee_FB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27"/>
                        </a:rPr>
                        <a:t>AbhishekBanerjee_TW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28"/>
                        </a:rPr>
                        <a:t>AbhishekBanerjee_IN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29"/>
                        </a:rPr>
                        <a:t>AbhishekBanerjee_YT</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055147686"/>
                  </a:ext>
                </a:extLst>
              </a:tr>
              <a:tr h="212243">
                <a:tc>
                  <a:txBody>
                    <a:bodyPr/>
                    <a:lstStyle/>
                    <a:p>
                      <a:pPr algn="ctr" fontAlgn="ctr"/>
                      <a:r>
                        <a:rPr lang="en-IN" sz="1100" u="none" strike="noStrike">
                          <a:effectLst/>
                          <a:latin typeface="Bahnschrift" panose="020B0502040204020203" pitchFamily="34" charset="0"/>
                        </a:rPr>
                        <a:t>Shashi Panja</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30"/>
                        </a:rPr>
                        <a:t>ShashiPanja_FB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31"/>
                        </a:rPr>
                        <a:t>ShashiPanja_TW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32"/>
                        </a:rPr>
                        <a:t>ShashiPanja_IN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15597919"/>
                  </a:ext>
                </a:extLst>
              </a:tr>
              <a:tr h="212243">
                <a:tc>
                  <a:txBody>
                    <a:bodyPr/>
                    <a:lstStyle/>
                    <a:p>
                      <a:pPr algn="ctr" fontAlgn="ctr"/>
                      <a:r>
                        <a:rPr lang="en-IN" sz="1100" u="none" strike="noStrike">
                          <a:effectLst/>
                          <a:latin typeface="Bahnschrift" panose="020B0502040204020203" pitchFamily="34" charset="0"/>
                        </a:rPr>
                        <a:t>Kakoli Ghosh Dastidar</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33"/>
                        </a:rPr>
                        <a:t>KakoliGhosh_FB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34"/>
                        </a:rPr>
                        <a:t>KakoliGhosh_TW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824603310"/>
                  </a:ext>
                </a:extLst>
              </a:tr>
              <a:tr h="212243">
                <a:tc>
                  <a:txBody>
                    <a:bodyPr/>
                    <a:lstStyle/>
                    <a:p>
                      <a:pPr algn="ctr" fontAlgn="ctr"/>
                      <a:r>
                        <a:rPr lang="en-IN" sz="1100" u="none" strike="noStrike">
                          <a:effectLst/>
                          <a:latin typeface="Bahnschrift" panose="020B0502040204020203" pitchFamily="34" charset="0"/>
                        </a:rPr>
                        <a:t>Chandrima Bhattachariya</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35"/>
                        </a:rPr>
                        <a:t>Chandrima_FB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36"/>
                        </a:rPr>
                        <a:t>Chandrima_FB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649503438"/>
                  </a:ext>
                </a:extLst>
              </a:tr>
              <a:tr h="212243">
                <a:tc>
                  <a:txBody>
                    <a:bodyPr/>
                    <a:lstStyle/>
                    <a:p>
                      <a:pPr algn="ctr" fontAlgn="ctr"/>
                      <a:r>
                        <a:rPr lang="en-IN" sz="1100" u="none" strike="noStrike">
                          <a:effectLst/>
                          <a:latin typeface="Bahnschrift" panose="020B0502040204020203" pitchFamily="34" charset="0"/>
                        </a:rPr>
                        <a:t>Bratya Basu</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dirty="0" err="1">
                          <a:effectLst/>
                          <a:latin typeface="Bahnschrift" panose="020B0502040204020203" pitchFamily="34" charset="0"/>
                          <a:hlinkClick r:id="rId37"/>
                        </a:rPr>
                        <a:t>BratyaBasu_FB</a:t>
                      </a:r>
                      <a:endParaRPr lang="en-IN" sz="11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38"/>
                        </a:rPr>
                        <a:t>BratyaBasu_TW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968813548"/>
                  </a:ext>
                </a:extLst>
              </a:tr>
              <a:tr h="212243">
                <a:tc>
                  <a:txBody>
                    <a:bodyPr/>
                    <a:lstStyle/>
                    <a:p>
                      <a:pPr algn="ctr" fontAlgn="ctr"/>
                      <a:r>
                        <a:rPr lang="en-IN" sz="1100" u="none" strike="noStrike">
                          <a:effectLst/>
                          <a:latin typeface="Bahnschrift" panose="020B0502040204020203" pitchFamily="34" charset="0"/>
                        </a:rPr>
                        <a:t>Kunal Ghosh</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39"/>
                        </a:rPr>
                        <a:t>KunalGhosh_FB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40"/>
                        </a:rPr>
                        <a:t>KunalGhoshTW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41"/>
                        </a:rPr>
                        <a:t>KunalGhosh_YT</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500281491"/>
                  </a:ext>
                </a:extLst>
              </a:tr>
              <a:tr h="212243">
                <a:tc>
                  <a:txBody>
                    <a:bodyPr/>
                    <a:lstStyle/>
                    <a:p>
                      <a:pPr algn="ctr" fontAlgn="ctr"/>
                      <a:r>
                        <a:rPr lang="en-IN" sz="1100" u="none" strike="noStrike">
                          <a:effectLst/>
                          <a:latin typeface="Bahnschrift" panose="020B0502040204020203" pitchFamily="34" charset="0"/>
                        </a:rPr>
                        <a:t>Debangshu Bhattacharya Dev</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42"/>
                        </a:rPr>
                        <a:t>Debangshu_FB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43"/>
                        </a:rPr>
                        <a:t>Debangshu_TW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44"/>
                        </a:rPr>
                        <a:t>Debangshu_IN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45"/>
                        </a:rPr>
                        <a:t>Debangshu_IN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424556291"/>
                  </a:ext>
                </a:extLst>
              </a:tr>
              <a:tr h="212243">
                <a:tc>
                  <a:txBody>
                    <a:bodyPr/>
                    <a:lstStyle/>
                    <a:p>
                      <a:pPr algn="ctr" fontAlgn="ctr"/>
                      <a:r>
                        <a:rPr lang="en-IN" sz="1100" u="none" strike="noStrike">
                          <a:effectLst/>
                          <a:latin typeface="Bahnschrift" panose="020B0502040204020203" pitchFamily="34" charset="0"/>
                        </a:rPr>
                        <a:t>Derek O'Brien</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46"/>
                        </a:rPr>
                        <a:t>DerekO'Brien_FB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47"/>
                        </a:rPr>
                        <a:t>DerekObrien_TW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48"/>
                        </a:rPr>
                        <a:t>DerekObrien_IN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49"/>
                        </a:rPr>
                        <a:t>DerekObrien_YT</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719693960"/>
                  </a:ext>
                </a:extLst>
              </a:tr>
              <a:tr h="212243">
                <a:tc>
                  <a:txBody>
                    <a:bodyPr/>
                    <a:lstStyle/>
                    <a:p>
                      <a:pPr algn="ctr" fontAlgn="ctr"/>
                      <a:r>
                        <a:rPr lang="en-IN" sz="1100" u="none" strike="noStrike">
                          <a:effectLst/>
                          <a:latin typeface="Bahnschrift" panose="020B0502040204020203" pitchFamily="34" charset="0"/>
                        </a:rPr>
                        <a:t>Mahua Moitra</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50"/>
                        </a:rPr>
                        <a:t>MahuaMoitra_FB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dirty="0" err="1">
                          <a:effectLst/>
                          <a:latin typeface="Bahnschrift" panose="020B0502040204020203" pitchFamily="34" charset="0"/>
                          <a:hlinkClick r:id="rId51"/>
                        </a:rPr>
                        <a:t>MahuaMoitra_TW</a:t>
                      </a:r>
                      <a:endParaRPr lang="en-IN" sz="11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52"/>
                        </a:rPr>
                        <a:t>MahuaMoitra_IN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745034314"/>
                  </a:ext>
                </a:extLst>
              </a:tr>
              <a:tr h="212243">
                <a:tc>
                  <a:txBody>
                    <a:bodyPr/>
                    <a:lstStyle/>
                    <a:p>
                      <a:pPr algn="ctr" fontAlgn="ctr"/>
                      <a:r>
                        <a:rPr lang="en-IN" sz="1100" u="none" strike="noStrike">
                          <a:effectLst/>
                          <a:latin typeface="Bahnschrift" panose="020B0502040204020203" pitchFamily="34" charset="0"/>
                        </a:rPr>
                        <a:t>Saket Gokhale</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53"/>
                        </a:rPr>
                        <a:t>SaketGokhale_FB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dirty="0" err="1">
                          <a:effectLst/>
                          <a:latin typeface="Bahnschrift" panose="020B0502040204020203" pitchFamily="34" charset="0"/>
                          <a:hlinkClick r:id="rId54"/>
                        </a:rPr>
                        <a:t>SaketGokhale_TW</a:t>
                      </a:r>
                      <a:endParaRPr lang="en-IN" sz="11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dirty="0" err="1">
                          <a:effectLst/>
                          <a:latin typeface="Bahnschrift" panose="020B0502040204020203" pitchFamily="34" charset="0"/>
                          <a:hlinkClick r:id="rId55"/>
                        </a:rPr>
                        <a:t>SaketGokhale_IN</a:t>
                      </a:r>
                      <a:endParaRPr lang="en-IN" sz="11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526670936"/>
                  </a:ext>
                </a:extLst>
              </a:tr>
              <a:tr h="212243">
                <a:tc>
                  <a:txBody>
                    <a:bodyPr/>
                    <a:lstStyle/>
                    <a:p>
                      <a:pPr algn="ctr" fontAlgn="ctr"/>
                      <a:r>
                        <a:rPr lang="en-IN" sz="1100" u="none" strike="noStrike">
                          <a:effectLst/>
                          <a:latin typeface="Bahnschrift" panose="020B0502040204020203" pitchFamily="34" charset="0"/>
                        </a:rPr>
                        <a:t>Sushmita Dev</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56"/>
                        </a:rPr>
                        <a:t>SushmitaDev_FB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57"/>
                        </a:rPr>
                        <a:t>SushmitaDev_TW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58"/>
                        </a:rPr>
                        <a:t>SushmitaDev_IN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56843950"/>
                  </a:ext>
                </a:extLst>
              </a:tr>
              <a:tr h="212243">
                <a:tc>
                  <a:txBody>
                    <a:bodyPr/>
                    <a:lstStyle/>
                    <a:p>
                      <a:pPr algn="ctr" fontAlgn="ctr"/>
                      <a:r>
                        <a:rPr lang="en-IN" sz="1100" u="none" strike="noStrike">
                          <a:effectLst/>
                          <a:latin typeface="Bahnschrift" panose="020B0502040204020203" pitchFamily="34" charset="0"/>
                        </a:rPr>
                        <a:t>Dr. Santanu Sen</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59"/>
                        </a:rPr>
                        <a:t>SantanuSen_FB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dirty="0" err="1">
                          <a:effectLst/>
                          <a:latin typeface="Bahnschrift" panose="020B0502040204020203" pitchFamily="34" charset="0"/>
                          <a:hlinkClick r:id="rId60"/>
                        </a:rPr>
                        <a:t>SantanuSen_TW</a:t>
                      </a:r>
                      <a:endParaRPr lang="en-IN" sz="11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370667829"/>
                  </a:ext>
                </a:extLst>
              </a:tr>
              <a:tr h="212243">
                <a:tc>
                  <a:txBody>
                    <a:bodyPr/>
                    <a:lstStyle/>
                    <a:p>
                      <a:pPr algn="ctr" fontAlgn="ctr"/>
                      <a:r>
                        <a:rPr lang="en-IN" sz="1100" u="none" strike="noStrike">
                          <a:effectLst/>
                          <a:latin typeface="Bahnschrift" panose="020B0502040204020203" pitchFamily="34" charset="0"/>
                        </a:rPr>
                        <a:t>Mimi Chakraborty</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61"/>
                        </a:rPr>
                        <a:t>MimiChakraborty_FB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dirty="0" err="1">
                          <a:effectLst/>
                          <a:latin typeface="Bahnschrift" panose="020B0502040204020203" pitchFamily="34" charset="0"/>
                          <a:hlinkClick r:id="rId62"/>
                        </a:rPr>
                        <a:t>MimiChakraborty_TW</a:t>
                      </a:r>
                      <a:endParaRPr lang="en-IN" sz="11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63"/>
                        </a:rPr>
                        <a:t>MimiChakraborty_IN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58328441"/>
                  </a:ext>
                </a:extLst>
              </a:tr>
              <a:tr h="212243">
                <a:tc>
                  <a:txBody>
                    <a:bodyPr/>
                    <a:lstStyle/>
                    <a:p>
                      <a:pPr algn="ctr" fontAlgn="ctr"/>
                      <a:r>
                        <a:rPr lang="en-IN" sz="1100" u="none" strike="noStrike">
                          <a:effectLst/>
                          <a:latin typeface="Bahnschrift" panose="020B0502040204020203" pitchFamily="34" charset="0"/>
                        </a:rPr>
                        <a:t>Nussrat Jahan</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50"/>
                          </a:solidFill>
                          <a:effectLst/>
                          <a:latin typeface="Bahnschrift" panose="020B0502040204020203" pitchFamily="34" charset="0"/>
                        </a:rPr>
                        <a:t>AITC</a:t>
                      </a:r>
                      <a:endParaRPr lang="en-IN" sz="1100" b="0" i="0" u="none" strike="noStrike" dirty="0">
                        <a:solidFill>
                          <a:srgbClr val="00B05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64"/>
                        </a:rPr>
                        <a:t>NussratJahan_FB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65"/>
                        </a:rPr>
                        <a:t>NussratJahan_TW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dirty="0" err="1">
                          <a:effectLst/>
                          <a:latin typeface="Bahnschrift" panose="020B0502040204020203" pitchFamily="34" charset="0"/>
                          <a:hlinkClick r:id="rId66"/>
                        </a:rPr>
                        <a:t>NussratJahan_IN</a:t>
                      </a:r>
                      <a:endParaRPr lang="en-IN" sz="11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466553715"/>
                  </a:ext>
                </a:extLst>
              </a:tr>
              <a:tr h="212243">
                <a:tc>
                  <a:txBody>
                    <a:bodyPr/>
                    <a:lstStyle/>
                    <a:p>
                      <a:pPr algn="ctr" fontAlgn="ctr"/>
                      <a:r>
                        <a:rPr lang="en-IN" sz="1100" u="none" strike="noStrike">
                          <a:effectLst/>
                          <a:latin typeface="Bahnschrift" panose="020B0502040204020203" pitchFamily="34" charset="0"/>
                        </a:rPr>
                        <a:t>Dr. Sujan Chakraborty</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dirty="0">
                          <a:solidFill>
                            <a:srgbClr val="FF0000"/>
                          </a:solidFill>
                          <a:latin typeface="Bahnschrift" panose="020B0502040204020203" pitchFamily="34" charset="0"/>
                        </a:rPr>
                        <a:t>CPI(M)</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67"/>
                        </a:rPr>
                        <a:t>SujanChakroborty_FB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68"/>
                        </a:rPr>
                        <a:t>Sujan_TW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69"/>
                        </a:rPr>
                        <a:t>Sujan_IN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dirty="0" err="1">
                          <a:effectLst/>
                          <a:latin typeface="Bahnschrift" panose="020B0502040204020203" pitchFamily="34" charset="0"/>
                          <a:hlinkClick r:id="rId70"/>
                        </a:rPr>
                        <a:t>Sujan_YT</a:t>
                      </a:r>
                      <a:endParaRPr lang="en-IN" sz="11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000482484"/>
                  </a:ext>
                </a:extLst>
              </a:tr>
              <a:tr h="212243">
                <a:tc>
                  <a:txBody>
                    <a:bodyPr/>
                    <a:lstStyle/>
                    <a:p>
                      <a:pPr algn="ctr" fontAlgn="ctr"/>
                      <a:r>
                        <a:rPr lang="en-IN" sz="1100" u="none" strike="noStrike">
                          <a:effectLst/>
                          <a:latin typeface="Bahnschrift" panose="020B0502040204020203" pitchFamily="34" charset="0"/>
                        </a:rPr>
                        <a:t>Md Salim</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dirty="0">
                          <a:solidFill>
                            <a:srgbClr val="FF0000"/>
                          </a:solidFill>
                          <a:latin typeface="Bahnschrift" panose="020B0502040204020203" pitchFamily="34" charset="0"/>
                        </a:rPr>
                        <a:t>CPI(M)</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71"/>
                        </a:rPr>
                        <a:t>MdSalim_FB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72"/>
                        </a:rPr>
                        <a:t>MdSalim_TW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rPr>
                        <a:t> </a:t>
                      </a:r>
                      <a:endParaRPr lang="en-IN" sz="1100" b="0" i="0" u="sng"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021189027"/>
                  </a:ext>
                </a:extLst>
              </a:tr>
              <a:tr h="212243">
                <a:tc>
                  <a:txBody>
                    <a:bodyPr/>
                    <a:lstStyle/>
                    <a:p>
                      <a:pPr algn="ctr" fontAlgn="ctr"/>
                      <a:r>
                        <a:rPr lang="en-IN" sz="1100" u="none" strike="noStrike" dirty="0">
                          <a:effectLst/>
                          <a:latin typeface="Bahnschrift" panose="020B0502040204020203" pitchFamily="34" charset="0"/>
                        </a:rPr>
                        <a:t>Surjya Kanta Mishra</a:t>
                      </a:r>
                      <a:endParaRPr lang="en-IN" sz="1100" b="0" i="0" u="none" strike="noStrike" dirty="0">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dirty="0">
                          <a:solidFill>
                            <a:srgbClr val="FF0000"/>
                          </a:solidFill>
                          <a:latin typeface="Bahnschrift" panose="020B0502040204020203" pitchFamily="34" charset="0"/>
                        </a:rPr>
                        <a:t>CPI(M)</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73"/>
                        </a:rPr>
                        <a:t>SuryaKanta_FB</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74"/>
                        </a:rPr>
                        <a:t>SurjyaKanta_TW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75"/>
                        </a:rPr>
                        <a:t>SurjyaKanta_IN</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dirty="0">
                          <a:effectLst/>
                          <a:latin typeface="Bahnschrift" panose="020B0502040204020203" pitchFamily="34" charset="0"/>
                        </a:rPr>
                        <a:t> </a:t>
                      </a:r>
                      <a:endParaRPr lang="en-IN" sz="1100" b="0" i="0" u="sng" strike="noStrike" dirty="0">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826831313"/>
                  </a:ext>
                </a:extLst>
              </a:tr>
              <a:tr h="223413">
                <a:tc>
                  <a:txBody>
                    <a:bodyPr/>
                    <a:lstStyle/>
                    <a:p>
                      <a:pPr algn="ctr" fontAlgn="ctr"/>
                      <a:r>
                        <a:rPr lang="en-IN" sz="1100" u="none" strike="noStrike">
                          <a:effectLst/>
                          <a:latin typeface="Bahnschrift" panose="020B0502040204020203" pitchFamily="34" charset="0"/>
                        </a:rPr>
                        <a:t>Adhir Ranjan Chowdhury</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solidFill>
                            <a:srgbClr val="00B0F0"/>
                          </a:solidFill>
                          <a:effectLst/>
                          <a:highlight>
                            <a:srgbClr val="FFFFFF"/>
                          </a:highlight>
                          <a:latin typeface="Bahnschrift" panose="020B0502040204020203" pitchFamily="34" charset="0"/>
                        </a:rPr>
                        <a:t>INC</a:t>
                      </a:r>
                      <a:endParaRPr lang="en-IN" sz="1100" b="0" i="0" u="none" strike="noStrike" dirty="0">
                        <a:solidFill>
                          <a:srgbClr val="00B0F0"/>
                        </a:solidFill>
                        <a:effectLst/>
                        <a:highlight>
                          <a:srgbClr val="FFFFFF"/>
                        </a:highligh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dirty="0" err="1">
                          <a:effectLst/>
                          <a:latin typeface="Bahnschrift" panose="020B0502040204020203" pitchFamily="34" charset="0"/>
                          <a:hlinkClick r:id="rId76"/>
                        </a:rPr>
                        <a:t>AdhirRanjan_FB</a:t>
                      </a:r>
                      <a:endParaRPr lang="en-IN" sz="11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sng" strike="noStrike">
                          <a:effectLst/>
                          <a:latin typeface="Bahnschrift" panose="020B0502040204020203" pitchFamily="34" charset="0"/>
                          <a:hlinkClick r:id="rId77"/>
                        </a:rPr>
                        <a:t>AdhirRanjan_TW</a:t>
                      </a:r>
                      <a:endParaRPr lang="en-IN" sz="1100" b="0" i="0" u="sng" strike="noStrike">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a:effectLst/>
                          <a:latin typeface="Bahnschrift" panose="020B0502040204020203" pitchFamily="34" charset="0"/>
                        </a:rPr>
                        <a:t> </a:t>
                      </a:r>
                      <a:endParaRPr lang="en-IN" sz="1100" b="0" i="0" u="none" strike="noStrike">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100" u="none" strike="noStrike" dirty="0">
                          <a:effectLst/>
                          <a:latin typeface="Bahnschrift" panose="020B0502040204020203" pitchFamily="34" charset="0"/>
                        </a:rPr>
                        <a:t> </a:t>
                      </a:r>
                      <a:endParaRPr lang="en-IN" sz="1100" b="0" i="0" u="none" strike="noStrike" dirty="0">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928501805"/>
                  </a:ext>
                </a:extLst>
              </a:tr>
            </a:tbl>
          </a:graphicData>
        </a:graphic>
      </p:graphicFrame>
      <p:sp>
        <p:nvSpPr>
          <p:cNvPr id="4" name="Slide Number Placeholder 3">
            <a:extLst>
              <a:ext uri="{FF2B5EF4-FFF2-40B4-BE49-F238E27FC236}">
                <a16:creationId xmlns:a16="http://schemas.microsoft.com/office/drawing/2014/main" id="{BC45DA73-FA45-892B-CB6B-0606FAC55D87}"/>
              </a:ext>
            </a:extLst>
          </p:cNvPr>
          <p:cNvSpPr>
            <a:spLocks noGrp="1"/>
          </p:cNvSpPr>
          <p:nvPr>
            <p:ph type="sldNum" sz="quarter" idx="7"/>
          </p:nvPr>
        </p:nvSpPr>
        <p:spPr/>
        <p:txBody>
          <a:bodyPr/>
          <a:lstStyle/>
          <a:p>
            <a:fld id="{B6F15528-21DE-4FAA-801E-634DDDAF4B2B}" type="slidenum">
              <a:rPr lang="en-US" smtClean="0"/>
              <a:t>84</a:t>
            </a:fld>
            <a:endParaRPr lang="en-US"/>
          </a:p>
        </p:txBody>
      </p:sp>
    </p:spTree>
    <p:extLst>
      <p:ext uri="{BB962C8B-B14F-4D97-AF65-F5344CB8AC3E}">
        <p14:creationId xmlns:p14="http://schemas.microsoft.com/office/powerpoint/2010/main" val="30951895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22CBA63-5002-1071-BBBD-136249C98660}"/>
              </a:ext>
            </a:extLst>
          </p:cNvPr>
          <p:cNvSpPr txBox="1"/>
          <p:nvPr/>
        </p:nvSpPr>
        <p:spPr>
          <a:xfrm>
            <a:off x="136477" y="218365"/>
            <a:ext cx="3785011" cy="646331"/>
          </a:xfrm>
          <a:prstGeom prst="rect">
            <a:avLst/>
          </a:prstGeom>
          <a:noFill/>
        </p:spPr>
        <p:txBody>
          <a:bodyPr wrap="none" rtlCol="0">
            <a:spAutoFit/>
          </a:bodyPr>
          <a:lstStyle/>
          <a:p>
            <a:r>
              <a:rPr lang="en-IN" sz="3600" dirty="0">
                <a:latin typeface="Bahnschrift" panose="020B0502040204020203" pitchFamily="34" charset="0"/>
              </a:rPr>
              <a:t>Campaign Details</a:t>
            </a:r>
          </a:p>
        </p:txBody>
      </p:sp>
      <p:graphicFrame>
        <p:nvGraphicFramePr>
          <p:cNvPr id="2" name="Table 1">
            <a:extLst>
              <a:ext uri="{FF2B5EF4-FFF2-40B4-BE49-F238E27FC236}">
                <a16:creationId xmlns:a16="http://schemas.microsoft.com/office/drawing/2014/main" id="{A00D1117-E451-7695-B1E3-13E92562EB37}"/>
              </a:ext>
            </a:extLst>
          </p:cNvPr>
          <p:cNvGraphicFramePr>
            <a:graphicFrameLocks noGrp="1"/>
          </p:cNvGraphicFramePr>
          <p:nvPr>
            <p:extLst>
              <p:ext uri="{D42A27DB-BD31-4B8C-83A1-F6EECF244321}">
                <p14:modId xmlns:p14="http://schemas.microsoft.com/office/powerpoint/2010/main" val="1123173535"/>
              </p:ext>
            </p:extLst>
          </p:nvPr>
        </p:nvGraphicFramePr>
        <p:xfrm>
          <a:off x="0" y="1104900"/>
          <a:ext cx="12192001" cy="2324100"/>
        </p:xfrm>
        <a:graphic>
          <a:graphicData uri="http://schemas.openxmlformats.org/drawingml/2006/table">
            <a:tbl>
              <a:tblPr>
                <a:tableStyleId>{5C22544A-7EE6-4342-B048-85BDC9FD1C3A}</a:tableStyleId>
              </a:tblPr>
              <a:tblGrid>
                <a:gridCol w="2598821">
                  <a:extLst>
                    <a:ext uri="{9D8B030D-6E8A-4147-A177-3AD203B41FA5}">
                      <a16:colId xmlns:a16="http://schemas.microsoft.com/office/drawing/2014/main" val="1787184474"/>
                    </a:ext>
                  </a:extLst>
                </a:gridCol>
                <a:gridCol w="850232">
                  <a:extLst>
                    <a:ext uri="{9D8B030D-6E8A-4147-A177-3AD203B41FA5}">
                      <a16:colId xmlns:a16="http://schemas.microsoft.com/office/drawing/2014/main" val="940527542"/>
                    </a:ext>
                  </a:extLst>
                </a:gridCol>
                <a:gridCol w="2185737">
                  <a:extLst>
                    <a:ext uri="{9D8B030D-6E8A-4147-A177-3AD203B41FA5}">
                      <a16:colId xmlns:a16="http://schemas.microsoft.com/office/drawing/2014/main" val="1493116987"/>
                    </a:ext>
                  </a:extLst>
                </a:gridCol>
                <a:gridCol w="2185737">
                  <a:extLst>
                    <a:ext uri="{9D8B030D-6E8A-4147-A177-3AD203B41FA5}">
                      <a16:colId xmlns:a16="http://schemas.microsoft.com/office/drawing/2014/main" val="2648554342"/>
                    </a:ext>
                  </a:extLst>
                </a:gridCol>
                <a:gridCol w="2185737">
                  <a:extLst>
                    <a:ext uri="{9D8B030D-6E8A-4147-A177-3AD203B41FA5}">
                      <a16:colId xmlns:a16="http://schemas.microsoft.com/office/drawing/2014/main" val="3980457355"/>
                    </a:ext>
                  </a:extLst>
                </a:gridCol>
                <a:gridCol w="2185737">
                  <a:extLst>
                    <a:ext uri="{9D8B030D-6E8A-4147-A177-3AD203B41FA5}">
                      <a16:colId xmlns:a16="http://schemas.microsoft.com/office/drawing/2014/main" val="2824135991"/>
                    </a:ext>
                  </a:extLst>
                </a:gridCol>
              </a:tblGrid>
              <a:tr h="483735">
                <a:tc>
                  <a:txBody>
                    <a:bodyPr/>
                    <a:lstStyle/>
                    <a:p>
                      <a:pPr algn="ctr" fontAlgn="ctr"/>
                      <a:r>
                        <a:rPr lang="en-IN" sz="1400" b="0" i="0" u="none" strike="noStrike" dirty="0">
                          <a:solidFill>
                            <a:srgbClr val="000000"/>
                          </a:solidFill>
                          <a:effectLst/>
                          <a:latin typeface="Bahnschrift" panose="020B0502040204020203" pitchFamily="34" charset="0"/>
                        </a:rPr>
                        <a:t>Campaign</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400" b="0" dirty="0">
                          <a:latin typeface="Bahnschrift" panose="020B0502040204020203" pitchFamily="34" charset="0"/>
                        </a:rPr>
                        <a:t>Party</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400" b="0" dirty="0">
                          <a:latin typeface="Bahnschrift" panose="020B0502040204020203" pitchFamily="34" charset="0"/>
                        </a:rPr>
                        <a:t>Facebook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400" b="0" dirty="0">
                          <a:latin typeface="Bahnschrift" panose="020B0502040204020203" pitchFamily="34" charset="0"/>
                        </a:rPr>
                        <a:t>Twitter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400" b="0" dirty="0">
                          <a:latin typeface="Bahnschrift" panose="020B0502040204020203" pitchFamily="34" charset="0"/>
                        </a:rPr>
                        <a:t>Instagram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tc>
                  <a:txBody>
                    <a:bodyPr/>
                    <a:lstStyle/>
                    <a:p>
                      <a:pPr algn="ctr" fontAlgn="ctr"/>
                      <a:r>
                        <a:rPr lang="en-IN" sz="1400" b="0" dirty="0">
                          <a:latin typeface="Bahnschrift" panose="020B0502040204020203" pitchFamily="34" charset="0"/>
                        </a:rPr>
                        <a:t>YouTube Link</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349189082"/>
                  </a:ext>
                </a:extLst>
              </a:tr>
              <a:tr h="368073">
                <a:tc>
                  <a:txBody>
                    <a:bodyPr/>
                    <a:lstStyle/>
                    <a:p>
                      <a:pPr algn="ctr" fontAlgn="ctr"/>
                      <a:r>
                        <a:rPr lang="en-IN" sz="1400" i="0" dirty="0">
                          <a:solidFill>
                            <a:schemeClr val="dk1"/>
                          </a:solidFill>
                          <a:effectLst/>
                          <a:latin typeface="Bahnschrift" panose="020B0502040204020203" pitchFamily="34" charset="0"/>
                          <a:ea typeface="+mn-ea"/>
                          <a:cs typeface="+mn-cs"/>
                        </a:rPr>
                        <a:t>Trinamoole </a:t>
                      </a:r>
                      <a:r>
                        <a:rPr lang="en-IN" sz="1400" i="0" dirty="0" err="1">
                          <a:solidFill>
                            <a:schemeClr val="dk1"/>
                          </a:solidFill>
                          <a:effectLst/>
                          <a:latin typeface="Bahnschrift" panose="020B0502040204020203" pitchFamily="34" charset="0"/>
                          <a:ea typeface="+mn-ea"/>
                          <a:cs typeface="+mn-cs"/>
                        </a:rPr>
                        <a:t>Nabo</a:t>
                      </a:r>
                      <a:r>
                        <a:rPr lang="en-IN" sz="1400" i="0" dirty="0">
                          <a:solidFill>
                            <a:schemeClr val="dk1"/>
                          </a:solidFill>
                          <a:effectLst/>
                          <a:latin typeface="Bahnschrift" panose="020B0502040204020203" pitchFamily="34" charset="0"/>
                          <a:ea typeface="+mn-ea"/>
                          <a:cs typeface="+mn-cs"/>
                        </a:rPr>
                        <a:t> Jowar</a:t>
                      </a:r>
                      <a:endParaRPr lang="en-IN" sz="1400" b="0" i="0" u="none" strike="noStrike" dirty="0">
                        <a:solidFill>
                          <a:srgbClr val="222222"/>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400" b="0" i="0" u="none" strike="noStrike" dirty="0">
                          <a:solidFill>
                            <a:schemeClr val="tx1"/>
                          </a:solidFill>
                          <a:effectLst/>
                          <a:latin typeface="Bahnschrift" panose="020B0502040204020203" pitchFamily="34" charset="0"/>
                        </a:rPr>
                        <a:t>AITC</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rtl="0" fontAlgn="b"/>
                      <a:r>
                        <a:rPr lang="en-IN" sz="1400" u="sng" dirty="0" err="1">
                          <a:solidFill>
                            <a:srgbClr val="1155CC"/>
                          </a:solidFill>
                          <a:effectLst/>
                          <a:latin typeface="Bahnschrift" panose="020B0502040204020203" pitchFamily="34" charset="0"/>
                          <a:hlinkClick r:id="rId2"/>
                        </a:rPr>
                        <a:t>TrinamooleNaboJowar_FB</a:t>
                      </a:r>
                      <a:endParaRPr lang="en-IN" sz="1400" u="sng" dirty="0">
                        <a:solidFill>
                          <a:srgbClr val="1155CC"/>
                        </a:solidFill>
                        <a:effectLst/>
                        <a:latin typeface="Bahnschrift" panose="020B0502040204020203" pitchFamily="34" charset="0"/>
                      </a:endParaRPr>
                    </a:p>
                  </a:txBody>
                  <a:tcPr marL="0" marR="0" marT="19050" marB="1905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rtl="0" fontAlgn="b"/>
                      <a:r>
                        <a:rPr lang="en-IN" sz="1400" u="sng" dirty="0" err="1">
                          <a:solidFill>
                            <a:srgbClr val="1155CC"/>
                          </a:solidFill>
                          <a:effectLst/>
                          <a:latin typeface="Bahnschrift" panose="020B0502040204020203" pitchFamily="34" charset="0"/>
                          <a:hlinkClick r:id="rId3"/>
                        </a:rPr>
                        <a:t>TMCNaboJowar_TW</a:t>
                      </a:r>
                      <a:endParaRPr lang="en-IN" sz="1400" u="sng" dirty="0">
                        <a:solidFill>
                          <a:srgbClr val="1155CC"/>
                        </a:solidFill>
                        <a:effectLst/>
                        <a:latin typeface="Bahnschrift" panose="020B0502040204020203" pitchFamily="34" charset="0"/>
                      </a:endParaRPr>
                    </a:p>
                  </a:txBody>
                  <a:tcPr marL="0" marR="0" marT="19050" marB="1905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rtl="0" fontAlgn="b"/>
                      <a:r>
                        <a:rPr lang="en-IN" sz="1400" u="sng" dirty="0" err="1">
                          <a:solidFill>
                            <a:srgbClr val="1155CC"/>
                          </a:solidFill>
                          <a:effectLst/>
                          <a:latin typeface="Bahnschrift" panose="020B0502040204020203" pitchFamily="34" charset="0"/>
                          <a:hlinkClick r:id="rId4"/>
                        </a:rPr>
                        <a:t>Trinamoolenabojowar_IN</a:t>
                      </a:r>
                      <a:endParaRPr lang="en-IN" sz="1400" u="sng" dirty="0">
                        <a:solidFill>
                          <a:srgbClr val="1155CC"/>
                        </a:solidFill>
                        <a:effectLst/>
                        <a:latin typeface="Bahnschrift" panose="020B0502040204020203" pitchFamily="34" charset="0"/>
                      </a:endParaRPr>
                    </a:p>
                  </a:txBody>
                  <a:tcPr marL="0" marR="0" marT="19050" marB="1905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rtl="0" fontAlgn="b"/>
                      <a:r>
                        <a:rPr lang="en-IN" sz="1400" u="sng" dirty="0" err="1">
                          <a:solidFill>
                            <a:srgbClr val="1155CC"/>
                          </a:solidFill>
                          <a:effectLst/>
                          <a:latin typeface="Bahnschrift" panose="020B0502040204020203" pitchFamily="34" charset="0"/>
                          <a:hlinkClick r:id="rId5"/>
                        </a:rPr>
                        <a:t>TrinamooleNaboJowar_YT</a:t>
                      </a:r>
                      <a:endParaRPr lang="en-IN" sz="1400" u="sng" dirty="0">
                        <a:solidFill>
                          <a:srgbClr val="1155CC"/>
                        </a:solidFill>
                        <a:effectLst/>
                        <a:latin typeface="Bahnschrift" panose="020B0502040204020203" pitchFamily="34" charset="0"/>
                      </a:endParaRPr>
                    </a:p>
                  </a:txBody>
                  <a:tcPr marL="0" marR="0" marT="19050" marB="1905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223431293"/>
                  </a:ext>
                </a:extLst>
              </a:tr>
              <a:tr h="368073">
                <a:tc>
                  <a:txBody>
                    <a:bodyPr/>
                    <a:lstStyle/>
                    <a:p>
                      <a:pPr algn="ctr" fontAlgn="ctr"/>
                      <a:r>
                        <a:rPr lang="en-IN" sz="1400" i="0" dirty="0">
                          <a:solidFill>
                            <a:schemeClr val="dk1"/>
                          </a:solidFill>
                          <a:effectLst/>
                          <a:latin typeface="Bahnschrift" panose="020B0502040204020203" pitchFamily="34" charset="0"/>
                          <a:ea typeface="+mn-ea"/>
                          <a:cs typeface="+mn-cs"/>
                        </a:rPr>
                        <a:t>Banglar </a:t>
                      </a:r>
                      <a:r>
                        <a:rPr lang="en-IN" sz="1400" i="0" dirty="0" err="1">
                          <a:solidFill>
                            <a:schemeClr val="dk1"/>
                          </a:solidFill>
                          <a:effectLst/>
                          <a:latin typeface="Bahnschrift" panose="020B0502040204020203" pitchFamily="34" charset="0"/>
                          <a:ea typeface="+mn-ea"/>
                          <a:cs typeface="+mn-cs"/>
                        </a:rPr>
                        <a:t>Gorbo</a:t>
                      </a:r>
                      <a:r>
                        <a:rPr lang="en-IN" sz="1400" i="0" dirty="0">
                          <a:solidFill>
                            <a:schemeClr val="dk1"/>
                          </a:solidFill>
                          <a:effectLst/>
                          <a:latin typeface="Bahnschrift" panose="020B0502040204020203" pitchFamily="34" charset="0"/>
                          <a:ea typeface="+mn-ea"/>
                          <a:cs typeface="+mn-cs"/>
                        </a:rPr>
                        <a:t> Mamata</a:t>
                      </a:r>
                      <a:endParaRPr lang="en-IN" sz="1400" b="0" i="0" u="none" strike="noStrike" dirty="0">
                        <a:solidFill>
                          <a:srgbClr val="222222"/>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400" b="0" i="0" u="none" strike="noStrike" dirty="0">
                          <a:solidFill>
                            <a:schemeClr val="tx1"/>
                          </a:solidFill>
                          <a:effectLst/>
                          <a:latin typeface="Bahnschrift" panose="020B0502040204020203" pitchFamily="34" charset="0"/>
                        </a:rPr>
                        <a:t>AITC</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rtl="0" fontAlgn="b"/>
                      <a:r>
                        <a:rPr lang="en-IN" sz="1400" u="sng" dirty="0" err="1">
                          <a:solidFill>
                            <a:srgbClr val="1155CC"/>
                          </a:solidFill>
                          <a:effectLst/>
                          <a:latin typeface="Bahnschrift" panose="020B0502040204020203" pitchFamily="34" charset="0"/>
                          <a:hlinkClick r:id="rId6"/>
                        </a:rPr>
                        <a:t>BanglarGorboMamata_FB</a:t>
                      </a:r>
                      <a:endParaRPr lang="en-IN" sz="1400" u="sng" dirty="0">
                        <a:solidFill>
                          <a:srgbClr val="1155CC"/>
                        </a:solidFill>
                        <a:effectLst/>
                        <a:latin typeface="Bahnschrift" panose="020B0502040204020203" pitchFamily="34" charset="0"/>
                      </a:endParaRPr>
                    </a:p>
                  </a:txBody>
                  <a:tcPr marL="0" marR="0" marT="19050" marB="1905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rtl="0" fontAlgn="b"/>
                      <a:r>
                        <a:rPr lang="en-IN" sz="1400" u="sng" dirty="0" err="1">
                          <a:solidFill>
                            <a:srgbClr val="1155CC"/>
                          </a:solidFill>
                          <a:effectLst/>
                          <a:latin typeface="Bahnschrift" panose="020B0502040204020203" pitchFamily="34" charset="0"/>
                          <a:hlinkClick r:id="rId7"/>
                        </a:rPr>
                        <a:t>BanglarGorboMB_TW</a:t>
                      </a:r>
                      <a:endParaRPr lang="en-IN" sz="1400" u="sng" dirty="0">
                        <a:solidFill>
                          <a:srgbClr val="1155CC"/>
                        </a:solidFill>
                        <a:effectLst/>
                        <a:latin typeface="Bahnschrift" panose="020B0502040204020203" pitchFamily="34" charset="0"/>
                      </a:endParaRPr>
                    </a:p>
                  </a:txBody>
                  <a:tcPr marL="0" marR="0" marT="19050" marB="1905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rtl="0" fontAlgn="b"/>
                      <a:r>
                        <a:rPr lang="en-IN" sz="1400" u="sng" dirty="0" err="1">
                          <a:solidFill>
                            <a:srgbClr val="1155CC"/>
                          </a:solidFill>
                          <a:effectLst/>
                          <a:latin typeface="Bahnschrift" panose="020B0502040204020203" pitchFamily="34" charset="0"/>
                          <a:hlinkClick r:id="rId8"/>
                        </a:rPr>
                        <a:t>BanglarGorboMamata_IN</a:t>
                      </a:r>
                      <a:endParaRPr lang="en-IN" sz="1400" u="sng" dirty="0">
                        <a:solidFill>
                          <a:srgbClr val="1155CC"/>
                        </a:solidFill>
                        <a:effectLst/>
                        <a:latin typeface="Bahnschrift" panose="020B0502040204020203" pitchFamily="34" charset="0"/>
                      </a:endParaRPr>
                    </a:p>
                  </a:txBody>
                  <a:tcPr marL="0" marR="0" marT="19050" marB="1905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rtl="0" fontAlgn="b"/>
                      <a:r>
                        <a:rPr lang="en-IN" sz="1400" u="sng" dirty="0" err="1">
                          <a:solidFill>
                            <a:srgbClr val="1155CC"/>
                          </a:solidFill>
                          <a:effectLst/>
                          <a:latin typeface="Bahnschrift" panose="020B0502040204020203" pitchFamily="34" charset="0"/>
                          <a:hlinkClick r:id="rId9"/>
                        </a:rPr>
                        <a:t>BanglarGorboMamata_YT</a:t>
                      </a:r>
                      <a:endParaRPr lang="en-IN" sz="1400" u="sng" dirty="0">
                        <a:solidFill>
                          <a:srgbClr val="1155CC"/>
                        </a:solidFill>
                        <a:effectLst/>
                        <a:latin typeface="Bahnschrift" panose="020B0502040204020203" pitchFamily="34" charset="0"/>
                      </a:endParaRPr>
                    </a:p>
                  </a:txBody>
                  <a:tcPr marL="0" marR="0" marT="19050" marB="1905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696197404"/>
                  </a:ext>
                </a:extLst>
              </a:tr>
              <a:tr h="368073">
                <a:tc>
                  <a:txBody>
                    <a:bodyPr/>
                    <a:lstStyle/>
                    <a:p>
                      <a:pPr algn="ctr" fontAlgn="ctr"/>
                      <a:r>
                        <a:rPr lang="en-IN" sz="1400" i="0" dirty="0">
                          <a:solidFill>
                            <a:schemeClr val="dk1"/>
                          </a:solidFill>
                          <a:effectLst/>
                          <a:latin typeface="Bahnschrift" panose="020B0502040204020203" pitchFamily="34" charset="0"/>
                          <a:ea typeface="+mn-ea"/>
                          <a:cs typeface="+mn-cs"/>
                        </a:rPr>
                        <a:t>Nirmamata</a:t>
                      </a:r>
                      <a:endParaRPr lang="en-IN" sz="1400" b="0" i="0" u="none" strike="noStrike" dirty="0">
                        <a:solidFill>
                          <a:srgbClr val="222222"/>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400" b="0" i="0" u="none" strike="noStrike" dirty="0">
                          <a:solidFill>
                            <a:schemeClr val="tx1"/>
                          </a:solidFill>
                          <a:effectLst/>
                          <a:latin typeface="Bahnschrift" panose="020B0502040204020203" pitchFamily="34" charset="0"/>
                        </a:rPr>
                        <a:t>BJP</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rtl="0" fontAlgn="b"/>
                      <a:r>
                        <a:rPr lang="en-IN" sz="1400" u="sng" dirty="0" err="1">
                          <a:solidFill>
                            <a:srgbClr val="1155CC"/>
                          </a:solidFill>
                          <a:effectLst/>
                          <a:latin typeface="Bahnschrift" panose="020B0502040204020203" pitchFamily="34" charset="0"/>
                          <a:hlinkClick r:id="rId10"/>
                        </a:rPr>
                        <a:t>Nirmamata_FB</a:t>
                      </a:r>
                      <a:endParaRPr lang="en-IN" sz="1400" u="sng" dirty="0">
                        <a:solidFill>
                          <a:srgbClr val="1155CC"/>
                        </a:solidFill>
                        <a:effectLst/>
                        <a:latin typeface="Bahnschrift" panose="020B0502040204020203" pitchFamily="34" charset="0"/>
                      </a:endParaRPr>
                    </a:p>
                  </a:txBody>
                  <a:tcPr marL="0" marR="0" marT="19050" marB="1905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endParaRPr lang="en-IN" sz="14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endParaRPr lang="en-IN" sz="14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400" i="0" u="sng" dirty="0" err="1">
                          <a:solidFill>
                            <a:schemeClr val="dk1"/>
                          </a:solidFill>
                          <a:effectLst/>
                          <a:latin typeface="Bahnschrift" panose="020B0502040204020203" pitchFamily="34" charset="0"/>
                          <a:ea typeface="+mn-ea"/>
                          <a:cs typeface="+mn-cs"/>
                          <a:hlinkClick r:id="rId11"/>
                        </a:rPr>
                        <a:t>Nirmamata_YT</a:t>
                      </a:r>
                      <a:endParaRPr lang="en-IN" sz="14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12223312"/>
                  </a:ext>
                </a:extLst>
              </a:tr>
              <a:tr h="368073">
                <a:tc>
                  <a:txBody>
                    <a:bodyPr/>
                    <a:lstStyle/>
                    <a:p>
                      <a:pPr algn="ctr" fontAlgn="ctr"/>
                      <a:r>
                        <a:rPr lang="as-IN" sz="1400" i="0" dirty="0">
                          <a:solidFill>
                            <a:schemeClr val="dk1"/>
                          </a:solidFill>
                          <a:effectLst/>
                          <a:latin typeface="Bahnschrift" panose="020B0502040204020203" pitchFamily="34" charset="0"/>
                          <a:ea typeface="+mn-ea"/>
                          <a:cs typeface="+mn-cs"/>
                        </a:rPr>
                        <a:t>আর নয় অন্যায় 2.0</a:t>
                      </a:r>
                      <a:endParaRPr lang="en-IN" sz="1400" b="0" i="0" u="none" strike="noStrike" dirty="0">
                        <a:solidFill>
                          <a:srgbClr val="222222"/>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400" b="0" i="0" u="none" strike="noStrike" dirty="0">
                          <a:solidFill>
                            <a:schemeClr val="tx1"/>
                          </a:solidFill>
                          <a:effectLst/>
                          <a:latin typeface="Bahnschrift" panose="020B0502040204020203" pitchFamily="34" charset="0"/>
                        </a:rPr>
                        <a:t>BJP</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rtl="0" fontAlgn="b"/>
                      <a:r>
                        <a:rPr lang="en-IN" sz="1400" u="sng" dirty="0" err="1">
                          <a:solidFill>
                            <a:srgbClr val="1155CC"/>
                          </a:solidFill>
                          <a:effectLst/>
                          <a:latin typeface="Bahnschrift" panose="020B0502040204020203" pitchFamily="34" charset="0"/>
                          <a:hlinkClick r:id="rId12"/>
                        </a:rPr>
                        <a:t>AarNoyAnnayy_FB</a:t>
                      </a:r>
                      <a:endParaRPr lang="en-IN" sz="1400" u="sng" dirty="0">
                        <a:solidFill>
                          <a:srgbClr val="1155CC"/>
                        </a:solidFill>
                        <a:effectLst/>
                        <a:latin typeface="Bahnschrift" panose="020B0502040204020203" pitchFamily="34" charset="0"/>
                      </a:endParaRPr>
                    </a:p>
                  </a:txBody>
                  <a:tcPr marL="0" marR="0" marT="19050" marB="1905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endParaRPr lang="en-IN" sz="14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endParaRPr lang="en-IN" sz="14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endParaRPr lang="en-IN" sz="14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927987225"/>
                  </a:ext>
                </a:extLst>
              </a:tr>
              <a:tr h="368073">
                <a:tc>
                  <a:txBody>
                    <a:bodyPr/>
                    <a:lstStyle/>
                    <a:p>
                      <a:pPr algn="ctr" fontAlgn="ctr"/>
                      <a:r>
                        <a:rPr lang="en-IN" sz="1400" i="0" dirty="0">
                          <a:solidFill>
                            <a:schemeClr val="dk1"/>
                          </a:solidFill>
                          <a:effectLst/>
                          <a:latin typeface="Bahnschrift" panose="020B0502040204020203" pitchFamily="34" charset="0"/>
                          <a:ea typeface="+mn-ea"/>
                          <a:cs typeface="+mn-cs"/>
                        </a:rPr>
                        <a:t>Red Volunteers</a:t>
                      </a:r>
                      <a:endParaRPr lang="en-IN" sz="1400" b="0" i="0" u="none" strike="noStrike" dirty="0">
                        <a:solidFill>
                          <a:srgbClr val="222222"/>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400" b="0" i="0" u="none" strike="noStrike" dirty="0">
                          <a:solidFill>
                            <a:schemeClr val="tx1"/>
                          </a:solidFill>
                          <a:effectLst/>
                          <a:latin typeface="Bahnschrift" panose="020B0502040204020203" pitchFamily="34" charset="0"/>
                        </a:rPr>
                        <a:t>BJP</a:t>
                      </a: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rtl="0" fontAlgn="b"/>
                      <a:r>
                        <a:rPr lang="en-IN" sz="1400" u="sng" dirty="0" err="1">
                          <a:solidFill>
                            <a:srgbClr val="1155CC"/>
                          </a:solidFill>
                          <a:effectLst/>
                          <a:latin typeface="Bahnschrift" panose="020B0502040204020203" pitchFamily="34" charset="0"/>
                          <a:hlinkClick r:id="rId13"/>
                        </a:rPr>
                        <a:t>RedVolunteers_FB</a:t>
                      </a:r>
                      <a:endParaRPr lang="en-IN" sz="1400" u="sng" dirty="0">
                        <a:solidFill>
                          <a:srgbClr val="1155CC"/>
                        </a:solidFill>
                        <a:effectLst/>
                        <a:latin typeface="Bahnschrift" panose="020B0502040204020203" pitchFamily="34" charset="0"/>
                      </a:endParaRPr>
                    </a:p>
                  </a:txBody>
                  <a:tcPr marL="0" marR="0" marT="19050" marB="1905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400" i="0" u="sng" dirty="0" err="1">
                          <a:solidFill>
                            <a:schemeClr val="dk1"/>
                          </a:solidFill>
                          <a:effectLst/>
                          <a:latin typeface="Bahnschrift" panose="020B0502040204020203" pitchFamily="34" charset="0"/>
                          <a:ea typeface="+mn-ea"/>
                          <a:cs typeface="+mn-cs"/>
                          <a:hlinkClick r:id="rId14"/>
                        </a:rPr>
                        <a:t>RedVolunteers_TW</a:t>
                      </a:r>
                      <a:endParaRPr lang="en-IN" sz="14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n-IN" sz="1400" i="0" u="sng" dirty="0" err="1">
                          <a:solidFill>
                            <a:schemeClr val="dk1"/>
                          </a:solidFill>
                          <a:effectLst/>
                          <a:latin typeface="Bahnschrift" panose="020B0502040204020203" pitchFamily="34" charset="0"/>
                          <a:ea typeface="+mn-ea"/>
                          <a:cs typeface="+mn-cs"/>
                          <a:hlinkClick r:id="rId15"/>
                        </a:rPr>
                        <a:t>RedVolunteers_IN</a:t>
                      </a:r>
                      <a:endParaRPr lang="en-IN" sz="1400" b="0" i="0" u="sng" strike="noStrike" dirty="0">
                        <a:solidFill>
                          <a:srgbClr val="1155CC"/>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ctr" fontAlgn="ctr"/>
                      <a:endParaRPr lang="en-IN" sz="1400" b="0" i="0" u="sng" strike="noStrike" dirty="0">
                        <a:solidFill>
                          <a:srgbClr val="000000"/>
                        </a:solidFill>
                        <a:effectLst/>
                        <a:latin typeface="Bahnschrift" panose="020B0502040204020203" pitchFamily="34" charset="0"/>
                      </a:endParaRPr>
                    </a:p>
                  </a:txBody>
                  <a:tcPr marL="4618" marR="4618" marT="4618" marB="0"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876350528"/>
                  </a:ext>
                </a:extLst>
              </a:tr>
            </a:tbl>
          </a:graphicData>
        </a:graphic>
      </p:graphicFrame>
      <p:sp>
        <p:nvSpPr>
          <p:cNvPr id="5" name="Slide Number Placeholder 4">
            <a:extLst>
              <a:ext uri="{FF2B5EF4-FFF2-40B4-BE49-F238E27FC236}">
                <a16:creationId xmlns:a16="http://schemas.microsoft.com/office/drawing/2014/main" id="{10DD45A0-8D2E-DEF5-73E6-F00242B8E83A}"/>
              </a:ext>
            </a:extLst>
          </p:cNvPr>
          <p:cNvSpPr>
            <a:spLocks noGrp="1"/>
          </p:cNvSpPr>
          <p:nvPr>
            <p:ph type="sldNum" sz="quarter" idx="7"/>
          </p:nvPr>
        </p:nvSpPr>
        <p:spPr/>
        <p:txBody>
          <a:bodyPr/>
          <a:lstStyle/>
          <a:p>
            <a:fld id="{B6F15528-21DE-4FAA-801E-634DDDAF4B2B}" type="slidenum">
              <a:rPr lang="en-US" smtClean="0"/>
              <a:t>85</a:t>
            </a:fld>
            <a:endParaRPr lang="en-US"/>
          </a:p>
        </p:txBody>
      </p:sp>
    </p:spTree>
    <p:extLst>
      <p:ext uri="{BB962C8B-B14F-4D97-AF65-F5344CB8AC3E}">
        <p14:creationId xmlns:p14="http://schemas.microsoft.com/office/powerpoint/2010/main" val="70904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15240" algn="ctr">
              <a:lnSpc>
                <a:spcPct val="100000"/>
              </a:lnSpc>
              <a:spcBef>
                <a:spcPts val="100"/>
              </a:spcBef>
              <a:tabLst>
                <a:tab pos="1731010" algn="l"/>
                <a:tab pos="4219575" algn="l"/>
                <a:tab pos="5652770" algn="l"/>
              </a:tabLst>
            </a:pPr>
            <a:r>
              <a:rPr lang="en-US" spc="-5" dirty="0"/>
              <a:t>SMA</a:t>
            </a:r>
            <a:endParaRPr dirty="0"/>
          </a:p>
        </p:txBody>
      </p:sp>
      <p:sp>
        <p:nvSpPr>
          <p:cNvPr id="6" name="TextBox 5">
            <a:extLst>
              <a:ext uri="{FF2B5EF4-FFF2-40B4-BE49-F238E27FC236}">
                <a16:creationId xmlns:a16="http://schemas.microsoft.com/office/drawing/2014/main" id="{700E2594-7C41-1F54-D5F7-22534E15C0F7}"/>
              </a:ext>
            </a:extLst>
          </p:cNvPr>
          <p:cNvSpPr txBox="1"/>
          <p:nvPr/>
        </p:nvSpPr>
        <p:spPr>
          <a:xfrm>
            <a:off x="0" y="2054227"/>
            <a:ext cx="12223526" cy="2800767"/>
          </a:xfrm>
          <a:prstGeom prst="rect">
            <a:avLst/>
          </a:prstGeom>
          <a:solidFill>
            <a:srgbClr val="203864"/>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Section 1.1: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rPr>
              <a:t> Party Official Pages</a:t>
            </a:r>
            <a:r>
              <a:rPr lang="en-IN" sz="4800" kern="0" dirty="0">
                <a:solidFill>
                  <a:prstClr val="white"/>
                </a:solidFill>
                <a:latin typeface="Bahnschrift" panose="020B0502040204020203" pitchFamily="34" charset="0"/>
                <a:ea typeface="Cambria" panose="02040503050406030204" pitchFamily="18" charset="0"/>
              </a:rPr>
              <a:t>-Summary</a:t>
            </a:r>
            <a:endParaRPr kumimoji="0" lang="en-IN" sz="48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4000" b="0" i="0" u="none" strike="noStrike" kern="0" cap="none" spc="0" normalizeH="0" baseline="0" noProof="0" dirty="0">
              <a:ln>
                <a:noFill/>
              </a:ln>
              <a:solidFill>
                <a:prstClr val="white"/>
              </a:solidFill>
              <a:effectLst/>
              <a:uLnTx/>
              <a:uFillTx/>
              <a:latin typeface="Bahnschrift" panose="020B0502040204020203" pitchFamily="34" charset="0"/>
              <a:ea typeface="Cambria" panose="02040503050406030204" pitchFamily="18" charset="0"/>
            </a:endParaRPr>
          </a:p>
        </p:txBody>
      </p:sp>
      <p:sp>
        <p:nvSpPr>
          <p:cNvPr id="7" name="Slide Number Placeholder 6">
            <a:extLst>
              <a:ext uri="{FF2B5EF4-FFF2-40B4-BE49-F238E27FC236}">
                <a16:creationId xmlns:a16="http://schemas.microsoft.com/office/drawing/2014/main" id="{1899B8F7-CFFC-19BB-A386-B87AAE1E005C}"/>
              </a:ext>
            </a:extLst>
          </p:cNvPr>
          <p:cNvSpPr>
            <a:spLocks noGrp="1"/>
          </p:cNvSpPr>
          <p:nvPr>
            <p:ph type="sldNum" sz="quarter" idx="7"/>
          </p:nvPr>
        </p:nvSpPr>
        <p:spPr/>
        <p:txBody>
          <a:bodyPr/>
          <a:lstStyle/>
          <a:p>
            <a:fld id="{B6F15528-21DE-4FAA-801E-634DDDAF4B2B}" type="slidenum">
              <a:rPr lang="en-US" smtClean="0"/>
              <a:t>9</a:t>
            </a:fld>
            <a:endParaRPr lang="en-US"/>
          </a:p>
        </p:txBody>
      </p:sp>
    </p:spTree>
    <p:extLst>
      <p:ext uri="{BB962C8B-B14F-4D97-AF65-F5344CB8AC3E}">
        <p14:creationId xmlns:p14="http://schemas.microsoft.com/office/powerpoint/2010/main" val="19303892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4715511|-15368417|-11851413|-11645362|Markido&quot;,&quot;Id&quot;:&quot;67090c8d3042413e44a0cc59&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35787</TotalTime>
  <Words>4307</Words>
  <Application>Microsoft Office PowerPoint</Application>
  <PresentationFormat>Widescreen</PresentationFormat>
  <Paragraphs>1218</Paragraphs>
  <Slides>85</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-apple-system</vt:lpstr>
      <vt:lpstr>Bahnschrift</vt:lpstr>
      <vt:lpstr>Banchrift</vt:lpstr>
      <vt:lpstr>Calibri</vt:lpstr>
      <vt:lpstr>Office Theme</vt:lpstr>
      <vt:lpstr>SMA</vt:lpstr>
      <vt:lpstr>PowerPoint Presentation</vt:lpstr>
      <vt:lpstr>PowerPoint Presentation</vt:lpstr>
      <vt:lpstr>PowerPoint Presentation</vt:lpstr>
      <vt:lpstr>PowerPoint Presentation</vt:lpstr>
      <vt:lpstr>PowerPoint Presentation</vt:lpstr>
      <vt:lpstr>PowerPoint Presentation</vt:lpstr>
      <vt:lpstr>SMA</vt:lpstr>
      <vt:lpstr>SMA</vt:lpstr>
      <vt:lpstr>Party Official Pages Overview</vt:lpstr>
      <vt:lpstr>Party Official Pages (7 DMA)</vt:lpstr>
      <vt:lpstr>Party Official Pages (7 DMA)</vt:lpstr>
      <vt:lpstr>Party Official Pages (7 DMA)</vt:lpstr>
      <vt:lpstr>Party Official Pages (7 DMA)</vt:lpstr>
      <vt:lpstr>SMA</vt:lpstr>
      <vt:lpstr>SMA</vt:lpstr>
      <vt:lpstr>Party Official Pages Weekly Performance</vt:lpstr>
      <vt:lpstr>PowerPoint Presentation</vt:lpstr>
      <vt:lpstr>SMA</vt:lpstr>
      <vt:lpstr>Party Official Pages Weekly Performance</vt:lpstr>
      <vt:lpstr>Party Official Pages Weekly Performance</vt:lpstr>
      <vt:lpstr>SMA</vt:lpstr>
      <vt:lpstr>Party Official Pages Weekly Performance</vt:lpstr>
      <vt:lpstr>Party Official Pages Weekly Performance</vt:lpstr>
      <vt:lpstr>SMA</vt:lpstr>
      <vt:lpstr>Party Official Pages Weekly Performance</vt:lpstr>
      <vt:lpstr>Party Official Pages Weekly Performance</vt:lpstr>
      <vt:lpstr>SMA</vt:lpstr>
      <vt:lpstr>SMA</vt:lpstr>
      <vt:lpstr>PowerPoint Presentation</vt:lpstr>
      <vt:lpstr>SMA</vt:lpstr>
      <vt:lpstr>PowerPoint Presentation</vt:lpstr>
      <vt:lpstr>SMA</vt:lpstr>
      <vt:lpstr>SMA</vt:lpstr>
      <vt:lpstr>Top Leaders Official Pages Overview - Overall</vt:lpstr>
      <vt:lpstr>Top Leaders Official Pages Overview – Last 7 Days</vt:lpstr>
      <vt:lpstr>Top Leader Official Pages (7 DMA)</vt:lpstr>
      <vt:lpstr>Top Leader Official Pages (7 DMA)</vt:lpstr>
      <vt:lpstr>Top Leader Official Pages (7 DMA)</vt:lpstr>
      <vt:lpstr>Top Leader Official Pages (7 DMA)</vt:lpstr>
      <vt:lpstr>SMA</vt:lpstr>
      <vt:lpstr>PowerPoint Presentation</vt:lpstr>
      <vt:lpstr>PowerPoint Presentation</vt:lpstr>
      <vt:lpstr>PowerPoint Presentation</vt:lpstr>
      <vt:lpstr>PowerPoint Presentation</vt:lpstr>
      <vt:lpstr>SMA</vt:lpstr>
      <vt:lpstr>SMA</vt:lpstr>
      <vt:lpstr>PowerPoint Presentation</vt:lpstr>
      <vt:lpstr>PowerPoint Presentation</vt:lpstr>
      <vt:lpstr>PowerPoint Presentation</vt:lpstr>
      <vt:lpstr>SMA</vt:lpstr>
      <vt:lpstr>PowerPoint Presentation</vt:lpstr>
      <vt:lpstr>PowerPoint Presentation</vt:lpstr>
      <vt:lpstr>PowerPoint Presentation</vt:lpstr>
      <vt:lpstr>PowerPoint Presentation</vt:lpstr>
      <vt:lpstr>SMA</vt:lpstr>
      <vt:lpstr>PowerPoint Presentation</vt:lpstr>
      <vt:lpstr>PowerPoint Presentation</vt:lpstr>
      <vt:lpstr>PowerPoint Presentation</vt:lpstr>
      <vt:lpstr>SMA</vt:lpstr>
      <vt:lpstr>PowerPoint Presentation</vt:lpstr>
      <vt:lpstr>PowerPoint Presentation</vt:lpstr>
      <vt:lpstr>PowerPoint Presentation</vt:lpstr>
      <vt:lpstr>SMA</vt:lpstr>
      <vt:lpstr>SMA</vt:lpstr>
      <vt:lpstr>PowerPoint Presentation</vt:lpstr>
      <vt:lpstr>PowerPoint Presentation</vt:lpstr>
      <vt:lpstr>PowerPoint Presentation</vt:lpstr>
      <vt:lpstr>SMA</vt:lpstr>
      <vt:lpstr>PowerPoint Presentation</vt:lpstr>
      <vt:lpstr>PowerPoint Presentation</vt:lpstr>
      <vt:lpstr>PowerPoint Presentation</vt:lpstr>
      <vt:lpstr>PowerPoint Presentation</vt:lpstr>
      <vt:lpstr>SMA</vt:lpstr>
      <vt:lpstr>PowerPoint Presentation</vt:lpstr>
      <vt:lpstr>PowerPoint Presentation</vt:lpstr>
      <vt:lpstr>PowerPoint Presentation</vt:lpstr>
      <vt:lpstr>SMA</vt:lpstr>
      <vt:lpstr>PowerPoint Presentation</vt:lpstr>
      <vt:lpstr>PowerPoint Presentation</vt:lpstr>
      <vt:lpstr>PowerPoint Presentation</vt:lpstr>
      <vt:lpstr>SMA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Data Central IPAC</dc:creator>
  <cp:lastModifiedBy>Data Campaign IPAC</cp:lastModifiedBy>
  <cp:revision>163</cp:revision>
  <dcterms:created xsi:type="dcterms:W3CDTF">2023-10-16T06:29:31Z</dcterms:created>
  <dcterms:modified xsi:type="dcterms:W3CDTF">2024-10-11T11:31:25Z</dcterms:modified>
</cp:coreProperties>
</file>